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466" r:id="rId3"/>
    <p:sldId id="475" r:id="rId4"/>
    <p:sldId id="476" r:id="rId5"/>
    <p:sldId id="467" r:id="rId6"/>
    <p:sldId id="477" r:id="rId7"/>
    <p:sldId id="468" r:id="rId8"/>
    <p:sldId id="469" r:id="rId9"/>
    <p:sldId id="470" r:id="rId10"/>
    <p:sldId id="471" r:id="rId11"/>
    <p:sldId id="472" r:id="rId12"/>
    <p:sldId id="473" r:id="rId13"/>
    <p:sldId id="480" r:id="rId14"/>
    <p:sldId id="450" r:id="rId15"/>
    <p:sldId id="481" r:id="rId16"/>
    <p:sldId id="478" r:id="rId17"/>
    <p:sldId id="479" r:id="rId18"/>
    <p:sldId id="457" r:id="rId19"/>
    <p:sldId id="458" r:id="rId20"/>
    <p:sldId id="459" r:id="rId21"/>
    <p:sldId id="460" r:id="rId22"/>
    <p:sldId id="487" r:id="rId23"/>
    <p:sldId id="482" r:id="rId24"/>
    <p:sldId id="488" r:id="rId25"/>
    <p:sldId id="484" r:id="rId26"/>
    <p:sldId id="483" r:id="rId27"/>
    <p:sldId id="486" r:id="rId28"/>
    <p:sldId id="46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3"/>
    <p:restoredTop sz="94720"/>
  </p:normalViewPr>
  <p:slideViewPr>
    <p:cSldViewPr snapToGrid="0">
      <p:cViewPr>
        <p:scale>
          <a:sx n="138" d="100"/>
          <a:sy n="138" d="100"/>
        </p:scale>
        <p:origin x="2800" y="1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4517C-3409-4D4A-B352-1EF1473875C3}" type="datetimeFigureOut">
              <a:rPr kumimoji="1" lang="zh-CN" altLang="en-US" smtClean="0"/>
              <a:t>2025/6/23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18844-59E2-154A-8C0B-C8755CA957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832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匈牙利布达佩斯人文研究中心文学研究所</a:t>
            </a:r>
          </a:p>
          <a:p>
            <a:r>
              <a:rPr kumimoji="1" lang="zh-CN" altLang="en-US" dirty="0"/>
              <a:t>研究句子随时期的演变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7AADF-2285-514A-9EFE-9757C81C7AF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6146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目前只有二十四孝和三十六记两本相关内容。其中</a:t>
            </a:r>
            <a:r>
              <a:rPr kumimoji="1" lang="en-US" altLang="zh-CN" dirty="0"/>
              <a:t>36</a:t>
            </a:r>
            <a:r>
              <a:rPr kumimoji="1" lang="zh-CN" altLang="en-US" dirty="0"/>
              <a:t>记和发行的书中相比缺失</a:t>
            </a:r>
            <a:r>
              <a:rPr kumimoji="1" lang="en-US" altLang="zh-CN" dirty="0"/>
              <a:t>3-4</a:t>
            </a:r>
            <a:r>
              <a:rPr kumimoji="1" lang="zh-CN" altLang="en-US" dirty="0"/>
              <a:t>篇唱词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18844-59E2-154A-8C0B-C8755CA9579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1051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下一步：</a:t>
            </a:r>
            <a:br>
              <a:rPr kumimoji="1" lang="en-US" altLang="zh-CN" dirty="0"/>
            </a:br>
            <a:r>
              <a:rPr kumimoji="1" lang="zh-CN" altLang="en-US" dirty="0"/>
              <a:t>地理信息可能需要包括自然地标</a:t>
            </a:r>
            <a:r>
              <a:rPr kumimoji="1" lang="en-US" altLang="zh-CN" dirty="0"/>
              <a:t>/</a:t>
            </a:r>
            <a:r>
              <a:rPr kumimoji="1" lang="zh-CN" altLang="en-US" dirty="0"/>
              <a:t>建筑设施</a:t>
            </a:r>
            <a:endParaRPr kumimoji="1" lang="en-US" altLang="zh-CN" dirty="0"/>
          </a:p>
          <a:p>
            <a:r>
              <a:rPr kumimoji="1" lang="zh-CN" altLang="en-US" dirty="0"/>
              <a:t>在一定程度上统计演变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7AADF-2285-514A-9EFE-9757C81C7AFF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3614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4B4B9-DD90-EF77-D279-93ADFF66E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211943-15D0-5964-6E15-CEF0072FBE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3E0C46-7B43-7E12-F103-D8E9F4B9D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BB6F-5AF5-4549-BB68-84C166AD24F7}" type="datetimeFigureOut">
              <a:rPr kumimoji="1" lang="zh-CN" altLang="en-US" smtClean="0"/>
              <a:t>2025/6/23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A9925E-28E8-7CFE-CE4F-BACBFD357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06E4DF-6CCF-C9F5-16C1-A0AC08F3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6A49-9F30-9B40-A103-C7E6CCCCA1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7779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E402F3-3EF7-CCA0-4796-03D1AB14A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AF2570-F4AA-6415-B71B-9486B3D00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697DF6-D30D-9E65-D341-2773E005E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BB6F-5AF5-4549-BB68-84C166AD24F7}" type="datetimeFigureOut">
              <a:rPr kumimoji="1" lang="zh-CN" altLang="en-US" smtClean="0"/>
              <a:t>2025/6/23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38D516-1756-F7F0-78C7-4789494FF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205612-9B5F-7C3F-40DE-2E00D4EA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6A49-9F30-9B40-A103-C7E6CCCCA1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8045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1C0918A-5A42-0422-7C74-1E0AE6CAD9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CE8A39-A6C6-60B5-DE87-5709E606D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2466C9-E4ED-6B40-E027-A6C2C7CD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BB6F-5AF5-4549-BB68-84C166AD24F7}" type="datetimeFigureOut">
              <a:rPr kumimoji="1" lang="zh-CN" altLang="en-US" smtClean="0"/>
              <a:t>2025/6/23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2303BD-2FA5-C6C4-F246-383D98278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BBC12E-308F-59F0-77E3-BEA9BE37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6A49-9F30-9B40-A103-C7E6CCCCA1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019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C706A-6E9C-9EC9-363A-742B4A0E6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61F8DB-CB6A-624E-4D8F-381DE3CA5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5CF9B8-48AB-2562-BC60-1C25E6B98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BB6F-5AF5-4549-BB68-84C166AD24F7}" type="datetimeFigureOut">
              <a:rPr kumimoji="1" lang="zh-CN" altLang="en-US" smtClean="0"/>
              <a:t>2025/6/23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31506A-7003-C790-21E0-B9D697BD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2FC36A-FC60-54D0-68A5-AB3A77B7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6A49-9F30-9B40-A103-C7E6CCCCA1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3105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B8E5FE-A5E7-8D84-4764-464617F69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67AF53-863D-FC59-BE0D-D1256193B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B34008-89E6-FC57-903D-61E036F55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BB6F-5AF5-4549-BB68-84C166AD24F7}" type="datetimeFigureOut">
              <a:rPr kumimoji="1" lang="zh-CN" altLang="en-US" smtClean="0"/>
              <a:t>2025/6/23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AF2B2F-45E1-63C3-D278-EDE46E038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5809EB-177E-DA7A-CA67-FEFA4C1CD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6A49-9F30-9B40-A103-C7E6CCCCA1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3093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69AABE-0411-7F35-8E98-9E5FE6762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350CDC-EC53-77A8-6074-4850B26717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BE84535-DC6D-5644-CA8E-236B6A086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478528-C1E7-4FFA-B0FE-952EDE27E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BB6F-5AF5-4549-BB68-84C166AD24F7}" type="datetimeFigureOut">
              <a:rPr kumimoji="1" lang="zh-CN" altLang="en-US" smtClean="0"/>
              <a:t>2025/6/23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919A35-1A00-5F68-3D08-BF771A681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DB538B-F507-230E-36FB-76FBEB880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6A49-9F30-9B40-A103-C7E6CCCCA1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773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973F9-C579-2BF5-4BC1-379240E94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5E81C-8F74-282E-3FBC-D16ADA49C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1C3D4A-2DC8-D414-A2E7-399DDE362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8CC7D5C-184B-6361-1754-BA97F63E75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330670-A31E-AB25-61B7-82AA1DE67A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EC03CCB-25FA-5024-B2A8-3CD6B310C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BB6F-5AF5-4549-BB68-84C166AD24F7}" type="datetimeFigureOut">
              <a:rPr kumimoji="1" lang="zh-CN" altLang="en-US" smtClean="0"/>
              <a:t>2025/6/23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78A589-39DA-6003-727F-C0FC8CAB3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F2CFED0-1058-37C3-B44B-3FC98479F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6A49-9F30-9B40-A103-C7E6CCCCA1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947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50C315-7967-99BD-68B4-D3B218AD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C54866-EA4E-3E77-1F6F-6C8046E12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BB6F-5AF5-4549-BB68-84C166AD24F7}" type="datetimeFigureOut">
              <a:rPr kumimoji="1" lang="zh-CN" altLang="en-US" smtClean="0"/>
              <a:t>2025/6/23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3D0716-CEAB-30C8-3362-0A628E6E6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189645-1F27-A2FC-BF52-730BDAA8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6A49-9F30-9B40-A103-C7E6CCCCA1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1055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E671BE-8FE5-2A51-F68D-ACA4CF5B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BB6F-5AF5-4549-BB68-84C166AD24F7}" type="datetimeFigureOut">
              <a:rPr kumimoji="1" lang="zh-CN" altLang="en-US" smtClean="0"/>
              <a:t>2025/6/23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E99DD8-85C4-2652-F991-766D84AB6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D6B66F-CE59-BD49-6E8C-A5E17A9A6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6A49-9F30-9B40-A103-C7E6CCCCA1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8465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BE8FED-69D2-6E00-B0B2-B99E4DE7D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92A689-E350-CB6C-B008-4F9C5AAA3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7E3C2B-2EE9-E5CA-4130-5D2243891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90C3F3-82EE-4259-B955-65E5306CF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BB6F-5AF5-4549-BB68-84C166AD24F7}" type="datetimeFigureOut">
              <a:rPr kumimoji="1" lang="zh-CN" altLang="en-US" smtClean="0"/>
              <a:t>2025/6/23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47E522-870C-96A2-A445-0395855A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F79617-C401-21FA-B8DC-8C8F281C7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6A49-9F30-9B40-A103-C7E6CCCCA1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848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C5E6C-E11A-EA2B-8C4B-8CDD3D90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C94DB7E-8F49-84C1-019F-884F4B69F1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612170-B07C-7825-5434-2F0C7FEF6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AC3211-04C9-25BF-6739-384F2D4EF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BB6F-5AF5-4549-BB68-84C166AD24F7}" type="datetimeFigureOut">
              <a:rPr kumimoji="1" lang="zh-CN" altLang="en-US" smtClean="0"/>
              <a:t>2025/6/23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C391A6-8674-820D-0D1F-FF0218BAA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A2BDE-A2DC-68DE-8A9D-4E56AD80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6A49-9F30-9B40-A103-C7E6CCCCA1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107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0489BD4-40B3-1535-2CDA-1F108BBA3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01D810-F363-6E1D-11F3-5CE3C562A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428D3F-A65D-D69F-94C9-0C1F1B5650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26BB6F-5AF5-4549-BB68-84C166AD24F7}" type="datetimeFigureOut">
              <a:rPr kumimoji="1" lang="zh-CN" altLang="en-US" smtClean="0"/>
              <a:t>2025/6/23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59140F-6040-80A3-AAA9-A34B0A61A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87CD73-AB4F-E877-5194-9469FEA2D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AB6A49-9F30-9B40-A103-C7E6CCCCA1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0892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16A0B681-5C34-7B16-8A76-510358DB2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2731" y="1542402"/>
            <a:ext cx="5186842" cy="2387918"/>
          </a:xfrm>
        </p:spPr>
        <p:txBody>
          <a:bodyPr anchor="b">
            <a:normAutofit/>
          </a:bodyPr>
          <a:lstStyle/>
          <a:p>
            <a:r>
              <a:rPr kumimoji="1" lang="zh-CN" altLang="en-US" sz="52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计算文学之</a:t>
            </a:r>
            <a:br>
              <a:rPr kumimoji="1" lang="en-US" altLang="zh-CN" sz="52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zh-CN" altLang="en-US" sz="52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贤孝研究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reeform 30">
            <a:extLst>
              <a:ext uri="{FF2B5EF4-FFF2-40B4-BE49-F238E27FC236}">
                <a16:creationId xmlns:a16="http://schemas.microsoft.com/office/drawing/2014/main" id="{11D7B777-9214-D342-111D-8468192DF3B1}"/>
              </a:ext>
            </a:extLst>
          </p:cNvPr>
          <p:cNvSpPr/>
          <p:nvPr/>
        </p:nvSpPr>
        <p:spPr>
          <a:xfrm>
            <a:off x="10631419" y="57215"/>
            <a:ext cx="1412027" cy="42466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7F2F9A-BD33-B0B0-B98E-E84B182FDA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7583" y="4402914"/>
            <a:ext cx="5811716" cy="26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88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1EB7822-0CF8-B4AA-4268-0B20A4A455BE}"/>
              </a:ext>
            </a:extLst>
          </p:cNvPr>
          <p:cNvSpPr txBox="1"/>
          <p:nvPr/>
        </p:nvSpPr>
        <p:spPr>
          <a:xfrm>
            <a:off x="150542" y="468780"/>
            <a:ext cx="8960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Small Worlds: Measuring the Mobility of Characters in English-Language Fiction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8D40BA-D035-3924-8096-60167F50146C}"/>
              </a:ext>
            </a:extLst>
          </p:cNvPr>
          <p:cNvSpPr txBox="1"/>
          <p:nvPr/>
        </p:nvSpPr>
        <p:spPr>
          <a:xfrm>
            <a:off x="150542" y="838112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小世界：衡量英语小说中</a:t>
            </a:r>
            <a:r>
              <a:rPr lang="zh-CN" altLang="en-US" dirty="0">
                <a:solidFill>
                  <a:srgbClr val="FF0000"/>
                </a:solidFill>
              </a:rPr>
              <a:t>人物的流动性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0AD767-AD8D-C55C-BC9E-4D010FC826FA}"/>
              </a:ext>
            </a:extLst>
          </p:cNvPr>
          <p:cNvSpPr txBox="1"/>
          <p:nvPr/>
        </p:nvSpPr>
        <p:spPr>
          <a:xfrm>
            <a:off x="150542" y="1107996"/>
            <a:ext cx="609971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方法论创新​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/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​数据与工具​</a:t>
            </a: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​语料​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13,383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本英语书籍（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1789-2021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），含小说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非虚构（表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​技术栈​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" altLang="zh-CN" sz="1200" b="1" i="0" dirty="0" err="1">
                <a:effectLst/>
                <a:latin typeface="inherit"/>
                <a:ea typeface="PingFang SC" panose="020B0400000000000000" pitchFamily="34" charset="-122"/>
              </a:rPr>
              <a:t>BookNLP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识别角色、地点共现（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10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词窗口）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BERT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关系分类​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​：过滤“位于”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IN)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关系（如“她在厨房”）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​空间分类​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​地理实体（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GPE</a:t>
            </a:r>
            <a:r>
              <a:rPr lang="zh-CN" altLang="en" sz="1200" b="1" i="0" dirty="0">
                <a:effectLst/>
                <a:latin typeface="inherit"/>
                <a:ea typeface="PingFang SC" panose="020B0400000000000000" pitchFamily="34" charset="-122"/>
              </a:rPr>
              <a:t>）​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可测绘地点（纽约、加州）→ 计算球面距离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​通用空间（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Generic</a:t>
            </a:r>
            <a:r>
              <a:rPr lang="zh-CN" altLang="en" sz="1200" b="1" i="0" dirty="0">
                <a:effectLst/>
                <a:latin typeface="inherit"/>
                <a:ea typeface="PingFang SC" panose="020B0400000000000000" pitchFamily="34" charset="-122"/>
              </a:rPr>
              <a:t>）​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功能地点（房间、街道）→ 用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GloVe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词向量测语义相似度</a:t>
            </a:r>
          </a:p>
          <a:p>
            <a:pPr algn="l" fontAlgn="base"/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​关键指标​</a:t>
            </a:r>
            <a:endParaRPr lang="zh-CN" altLang="en-US" sz="1200" b="1" i="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692D8A8-AE0E-1250-1AB5-907768F0F660}"/>
              </a:ext>
            </a:extLst>
          </p:cNvPr>
          <p:cNvGraphicFramePr>
            <a:graphicFrameLocks noGrp="1"/>
          </p:cNvGraphicFramePr>
          <p:nvPr/>
        </p:nvGraphicFramePr>
        <p:xfrm>
          <a:off x="150543" y="3503236"/>
          <a:ext cx="5648092" cy="1457280"/>
        </p:xfrm>
        <a:graphic>
          <a:graphicData uri="http://schemas.openxmlformats.org/drawingml/2006/table">
            <a:tbl>
              <a:tblPr/>
              <a:tblGrid>
                <a:gridCol w="875369">
                  <a:extLst>
                    <a:ext uri="{9D8B030D-6E8A-4147-A177-3AD203B41FA5}">
                      <a16:colId xmlns:a16="http://schemas.microsoft.com/office/drawing/2014/main" val="2818380626"/>
                    </a:ext>
                  </a:extLst>
                </a:gridCol>
                <a:gridCol w="2374095">
                  <a:extLst>
                    <a:ext uri="{9D8B030D-6E8A-4147-A177-3AD203B41FA5}">
                      <a16:colId xmlns:a16="http://schemas.microsoft.com/office/drawing/2014/main" val="3749391529"/>
                    </a:ext>
                  </a:extLst>
                </a:gridCol>
                <a:gridCol w="2398628">
                  <a:extLst>
                    <a:ext uri="{9D8B030D-6E8A-4147-A177-3AD203B41FA5}">
                      <a16:colId xmlns:a16="http://schemas.microsoft.com/office/drawing/2014/main" val="23845151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指标​</a:t>
                      </a:r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​定义​</a:t>
                      </a:r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​揭示问题​</a:t>
                      </a:r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954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​移动距离​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主角跨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GPE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的球面距离总和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虚构角色移动范围更小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85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​跳跃次数​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地点变更次数（如伦敦→巴黎</a:t>
                      </a:r>
                      <a:r>
                        <a:rPr lang="en-US" altLang="zh-C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=1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跳）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虚构路线固化（表</a:t>
                      </a:r>
                      <a:r>
                        <a:rPr lang="en-US" altLang="zh-C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3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高频路线）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082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​语义距离​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通用空间词向量余弦相似度均值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虚构空间语义单调（厨房→卧室相似度高）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225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​指代词比例​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“这里</a:t>
                      </a:r>
                      <a:r>
                        <a:rPr lang="en-US" altLang="zh-C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/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那里”在通用空间的占比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虚构文本更依赖模糊空间指代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639497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13C64EEB-1824-2894-2426-F779FDA59E3C}"/>
              </a:ext>
            </a:extLst>
          </p:cNvPr>
          <p:cNvSpPr txBox="1"/>
          <p:nvPr/>
        </p:nvSpPr>
        <p:spPr>
          <a:xfrm>
            <a:off x="6250258" y="746641"/>
            <a:ext cx="5079380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颠覆性发现​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/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1.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性别与移动性的反常识结论​</a:t>
            </a: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​移动距离无性别差异​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​（表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）：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男性角色距离均值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31,134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英里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vs 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女性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29,943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英里（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p=0.199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推翻“女性角色被空间限制”假设​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​但空间类型分化显著​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​（图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c-d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）：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女性关联​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​私密空间​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​（厨房、卧室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z-score↑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男性关联​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​权力场所​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​（白宫、战场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z-score↑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algn="l" fontAlgn="base"/>
            <a:r>
              <a:rPr lang="en" altLang="zh-CN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​2.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虚构性的空间表征差异​</a:t>
            </a: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​虚构文本​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高频词：厨房、车道、外星（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Valhalla, Mars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）→ ​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私密与幻想空间​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依赖指代词（“这里”频率↑）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​非虚构文本​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高频词：白宫、参议院、巴格达→ 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​权力与冲突空间​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​（图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a-b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6130E4B-553C-0D10-749F-A3694D53A5F2}"/>
              </a:ext>
            </a:extLst>
          </p:cNvPr>
          <p:cNvSpPr txBox="1"/>
          <p:nvPr/>
        </p:nvSpPr>
        <p:spPr>
          <a:xfrm>
            <a:off x="6152686" y="4080896"/>
            <a:ext cx="60997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核心结论：文学中的“小世界效应”​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​地理局限​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虚构角色移动距离​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​不足非虚构角色的一半​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​（均值：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38,024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英里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vs 131,263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英里）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路线高度固化：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75%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移动集中于欧美核心城市（纽约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伦敦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巴黎三角，图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​语义局限​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虚构文本​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​依赖通用空间​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​（厨房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卧室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街道），地理实体（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GPE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占比低（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Generic/GPE ratio↑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空间语义相似度高（室内场景重复出现）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​历时性扩张有限​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1789-2021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年间角色移动距离翻倍（图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），但主要因​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​文本变长​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​（控制文本长度后增幅微弱，图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CF724DF-8274-C041-9607-2248E20179DC}"/>
              </a:ext>
            </a:extLst>
          </p:cNvPr>
          <p:cNvGrpSpPr/>
          <p:nvPr/>
        </p:nvGrpSpPr>
        <p:grpSpPr>
          <a:xfrm>
            <a:off x="142917" y="-609270"/>
            <a:ext cx="3237292" cy="1038951"/>
            <a:chOff x="1386" y="-239"/>
            <a:chExt cx="5098" cy="1636"/>
          </a:xfrm>
        </p:grpSpPr>
        <p:sp>
          <p:nvSpPr>
            <p:cNvPr id="3" name="TextBox 113">
              <a:extLst>
                <a:ext uri="{FF2B5EF4-FFF2-40B4-BE49-F238E27FC236}">
                  <a16:creationId xmlns:a16="http://schemas.microsoft.com/office/drawing/2014/main" id="{7770F2AE-66B7-EF48-DF25-402C90B89B38}"/>
                </a:ext>
              </a:extLst>
            </p:cNvPr>
            <p:cNvSpPr txBox="1"/>
            <p:nvPr/>
          </p:nvSpPr>
          <p:spPr>
            <a:xfrm>
              <a:off x="2327" y="-239"/>
              <a:ext cx="4157" cy="1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920"/>
                </a:lnSpc>
              </a:pPr>
              <a:r>
                <a:rPr lang="zh-CN" altLang="en-US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计算文学相关论文 </a:t>
              </a:r>
              <a:r>
                <a:rPr lang="en-US" altLang="zh-CN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6</a:t>
              </a:r>
              <a:endParaRPr lang="zh-CN" altLang="en-US" sz="2000" dirty="0">
                <a:solidFill>
                  <a:srgbClr val="004AA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pic>
          <p:nvPicPr>
            <p:cNvPr id="4" name="图片 136" descr="仅校徽">
              <a:extLst>
                <a:ext uri="{FF2B5EF4-FFF2-40B4-BE49-F238E27FC236}">
                  <a16:creationId xmlns:a16="http://schemas.microsoft.com/office/drawing/2014/main" id="{9E16A252-DF9C-FDCC-047D-3908F446D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6" y="782"/>
              <a:ext cx="615" cy="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1657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9C40974-40CC-04B1-4EAB-0F23B9272756}"/>
              </a:ext>
            </a:extLst>
          </p:cNvPr>
          <p:cNvSpPr txBox="1"/>
          <p:nvPr/>
        </p:nvSpPr>
        <p:spPr>
          <a:xfrm>
            <a:off x="26276" y="8395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基于事件的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情节</a:t>
            </a:r>
            <a:r>
              <a:rPr lang="zh-CN" altLang="en-US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建模：一种计算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叙事</a:t>
            </a:r>
            <a:r>
              <a:rPr lang="zh-CN" altLang="en-US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学方法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18901A-36FA-7A22-F4FC-54C677CE2C45}"/>
              </a:ext>
            </a:extLst>
          </p:cNvPr>
          <p:cNvSpPr txBox="1"/>
          <p:nvPr/>
        </p:nvSpPr>
        <p:spPr>
          <a:xfrm>
            <a:off x="52552" y="1077254"/>
            <a:ext cx="56335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核心目标​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/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提出一种​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​基于事件（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Event-based</a:t>
            </a:r>
            <a:r>
              <a:rPr lang="zh-CN" altLang="en" sz="1200" b="1" i="0" dirty="0">
                <a:effectLst/>
                <a:latin typeface="inherit"/>
                <a:ea typeface="PingFang SC" panose="020B0400000000000000" pitchFamily="34" charset="-122"/>
              </a:rPr>
              <a:t>）​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的计算叙事学方法，用于建模情节（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Plot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），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核心是将​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​叙事性（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Narrativity</a:t>
            </a:r>
            <a:r>
              <a:rPr lang="zh-CN" altLang="en" sz="1200" b="1" i="0" dirty="0">
                <a:effectLst/>
                <a:latin typeface="inherit"/>
                <a:ea typeface="PingFang SC" panose="020B0400000000000000" pitchFamily="34" charset="-122"/>
              </a:rPr>
              <a:t>）​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和​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​可述性（</a:t>
            </a:r>
            <a:r>
              <a:rPr lang="en" altLang="zh-CN" sz="1200" b="1" i="0" dirty="0" err="1">
                <a:effectLst/>
                <a:latin typeface="inherit"/>
                <a:ea typeface="PingFang SC" panose="020B0400000000000000" pitchFamily="34" charset="-122"/>
              </a:rPr>
              <a:t>Tellability</a:t>
            </a:r>
            <a:r>
              <a:rPr lang="zh-CN" altLang="en" sz="1200" b="1" i="0" dirty="0">
                <a:effectLst/>
                <a:latin typeface="inherit"/>
                <a:ea typeface="PingFang SC" panose="020B0400000000000000" pitchFamily="34" charset="-122"/>
              </a:rPr>
              <a:t>）​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操作化，通过事件标注与量化分析实现情节可视化。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8FB3E6-9E83-2E34-DFF5-9E6C99D77C0D}"/>
              </a:ext>
            </a:extLst>
          </p:cNvPr>
          <p:cNvSpPr txBox="1"/>
          <p:nvPr/>
        </p:nvSpPr>
        <p:spPr>
          <a:xfrm>
            <a:off x="26276" y="2031361"/>
            <a:ext cx="5659821" cy="5024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关键概念​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​事件分类​</a:t>
            </a:r>
            <a:r>
              <a:rPr lang="zh-CN" altLang="en-US" sz="1200" b="0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</a:p>
          <a:p>
            <a:pPr lvl="1" fontAlgn="base">
              <a:spcBef>
                <a:spcPts val="300"/>
              </a:spcBef>
              <a:spcAft>
                <a:spcPts val="300"/>
              </a:spcAft>
            </a:pP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理论基础​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​：借鉴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Hühn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的事件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I/II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理论：​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endParaRPr lang="en-US" altLang="zh-CN" sz="1200" b="1" i="0" dirty="0">
              <a:effectLst/>
              <a:latin typeface="inherit"/>
              <a:ea typeface="PingFang SC" panose="020B0400000000000000" pitchFamily="34" charset="-122"/>
            </a:endParaRPr>
          </a:p>
          <a:p>
            <a:pPr lvl="2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事件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I​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任何状态变化（基础叙事性）</a:t>
            </a:r>
          </a:p>
          <a:p>
            <a:pPr lvl="2"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​事件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II​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需满足意外性、相关性等条件（高叙事性）</a:t>
            </a:r>
          </a:p>
          <a:p>
            <a:pPr lvl="1" algn="l" fontAlgn="base"/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操作化方案​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</a:p>
          <a:p>
            <a:pPr algn="l" fontAlgn="base">
              <a:buFont typeface="+mj-lt"/>
              <a:buAutoNum type="arabicPeriod"/>
            </a:pPr>
            <a:endParaRPr lang="en-US" altLang="zh-CN" sz="1200" b="0" i="0" dirty="0">
              <a:effectLst/>
              <a:latin typeface="inherit"/>
              <a:ea typeface="PingFang SC" panose="020B0400000000000000" pitchFamily="34" charset="-122"/>
            </a:endParaRPr>
          </a:p>
          <a:p>
            <a:pPr algn="l" fontAlgn="base">
              <a:buFont typeface="+mj-lt"/>
              <a:buAutoNum type="arabicPeriod"/>
            </a:pPr>
            <a:endParaRPr lang="en-US" altLang="zh-CN" sz="1200" dirty="0">
              <a:latin typeface="inherit"/>
              <a:ea typeface="PingFang SC" panose="020B0400000000000000" pitchFamily="34" charset="-122"/>
            </a:endParaRPr>
          </a:p>
          <a:p>
            <a:pPr algn="l" fontAlgn="base">
              <a:buFont typeface="+mj-lt"/>
              <a:buAutoNum type="arabicPeriod"/>
            </a:pPr>
            <a:endParaRPr lang="en-US" altLang="zh-CN" sz="1200" b="0" i="0" dirty="0">
              <a:effectLst/>
              <a:latin typeface="inherit"/>
              <a:ea typeface="PingFang SC" panose="020B0400000000000000" pitchFamily="34" charset="-122"/>
            </a:endParaRPr>
          </a:p>
          <a:p>
            <a:pPr algn="l" fontAlgn="base">
              <a:buFont typeface="+mj-lt"/>
              <a:buAutoNum type="arabicPeriod"/>
            </a:pPr>
            <a:endParaRPr lang="en-US" altLang="zh-CN" sz="1200" dirty="0">
              <a:latin typeface="inherit"/>
              <a:ea typeface="PingFang SC" panose="020B0400000000000000" pitchFamily="34" charset="-122"/>
            </a:endParaRPr>
          </a:p>
          <a:p>
            <a:pPr algn="l" fontAlgn="base">
              <a:buFont typeface="+mj-lt"/>
              <a:buAutoNum type="arabicPeriod"/>
            </a:pPr>
            <a:endParaRPr lang="en-US" altLang="zh-CN" sz="1200" b="0" i="0" dirty="0">
              <a:effectLst/>
              <a:latin typeface="inherit"/>
              <a:ea typeface="PingFang SC" panose="020B0400000000000000" pitchFamily="34" charset="-122"/>
            </a:endParaRPr>
          </a:p>
          <a:p>
            <a:pPr algn="l" fontAlgn="base">
              <a:buFont typeface="+mj-lt"/>
              <a:buAutoNum type="arabicPeriod"/>
            </a:pPr>
            <a:endParaRPr lang="en-US" altLang="zh-CN" sz="1200" dirty="0">
              <a:latin typeface="inherit"/>
              <a:ea typeface="PingFang SC" panose="020B0400000000000000" pitchFamily="34" charset="-122"/>
            </a:endParaRPr>
          </a:p>
          <a:p>
            <a:pPr algn="l" fontAlgn="base">
              <a:buFont typeface="+mj-lt"/>
              <a:buAutoNum type="arabicPeriod"/>
            </a:pPr>
            <a:endParaRPr lang="en-US" altLang="zh-CN" sz="1200" b="0" i="0" dirty="0">
              <a:effectLst/>
              <a:latin typeface="inherit"/>
              <a:ea typeface="PingFang SC" panose="020B0400000000000000" pitchFamily="34" charset="-122"/>
            </a:endParaRPr>
          </a:p>
          <a:p>
            <a:pPr algn="l" fontAlgn="base">
              <a:buFont typeface="+mj-lt"/>
              <a:buAutoNum type="arabicPeriod"/>
            </a:pPr>
            <a:endParaRPr lang="en-US" altLang="zh-CN" sz="1200" dirty="0">
              <a:latin typeface="inherit"/>
              <a:ea typeface="PingFang SC" panose="020B0400000000000000" pitchFamily="34" charset="-122"/>
            </a:endParaRPr>
          </a:p>
          <a:p>
            <a:pPr algn="l" fontAlgn="base"/>
            <a:endParaRPr lang="en-US" altLang="zh-CN" sz="1200" dirty="0">
              <a:latin typeface="inherit"/>
              <a:ea typeface="PingFang SC" panose="020B0400000000000000" pitchFamily="34" charset="-122"/>
            </a:endParaRP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​叙事性（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Narrativity</a:t>
            </a:r>
            <a:r>
              <a:rPr lang="zh-CN" altLang="en" sz="1200" b="1" i="0" dirty="0">
                <a:effectLst/>
                <a:latin typeface="inherit"/>
                <a:ea typeface="PingFang SC" panose="020B0400000000000000" pitchFamily="34" charset="-122"/>
              </a:rPr>
              <a:t>）​</a:t>
            </a:r>
            <a:r>
              <a:rPr lang="en" altLang="zh-CN" sz="1200" b="0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定义为事件的​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​可叙述程度​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​，具有​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​标量特性​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​（如状态变化事件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&gt; 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过程事件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&gt; 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状态事件）。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通过事件标注生成​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200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叙事性时间线​</a:t>
            </a:r>
            <a:r>
              <a:rPr lang="zh-CN" altLang="en-US" sz="1200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Narrativity Graph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），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刻画情节起伏。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​可述性（</a:t>
            </a:r>
            <a:r>
              <a:rPr lang="en" altLang="zh-CN" sz="1200" b="1" i="0" dirty="0" err="1">
                <a:effectLst/>
                <a:latin typeface="inherit"/>
                <a:ea typeface="PingFang SC" panose="020B0400000000000000" pitchFamily="34" charset="-122"/>
              </a:rPr>
              <a:t>Tellability</a:t>
            </a:r>
            <a:r>
              <a:rPr lang="zh-CN" altLang="en" sz="1200" b="1" i="0" dirty="0">
                <a:effectLst/>
                <a:latin typeface="inherit"/>
                <a:ea typeface="PingFang SC" panose="020B0400000000000000" pitchFamily="34" charset="-122"/>
              </a:rPr>
              <a:t>）​</a:t>
            </a:r>
            <a:r>
              <a:rPr lang="en" altLang="zh-CN" sz="1200" b="0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事件是否“值得讲述”的程度，通过​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​读者摘要​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​量化：</a:t>
            </a:r>
          </a:p>
          <a:p>
            <a:pPr marL="1143000" lvl="2" indent="-22860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收集多份读者摘要（每文本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9-11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份），标注摘要中提及的文本段落。</a:t>
            </a:r>
          </a:p>
          <a:p>
            <a:pPr marL="1143000" lvl="2" indent="-22860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计算每个事件</a:t>
            </a:r>
            <a:r>
              <a:rPr lang="zh-CN" altLang="en-US" sz="1200" b="0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在摘要中被提及的频率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，作为可述性值。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7063273-DD31-0F0F-5D74-92FF61D40355}"/>
              </a:ext>
            </a:extLst>
          </p:cNvPr>
          <p:cNvSpPr txBox="1"/>
          <p:nvPr/>
        </p:nvSpPr>
        <p:spPr>
          <a:xfrm>
            <a:off x="5633545" y="815496"/>
            <a:ext cx="6558455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方法论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​事件标注流程​</a:t>
            </a:r>
            <a:r>
              <a:rPr lang="zh-CN" altLang="en-US" sz="1200" b="0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​单元​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​：以限定动词为核心的短语（如“他醒来发现自己变成了甲虫”）。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​分类规则​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​：基于动词类型判断事件类别（如“醒来”属状态变化，“思考”属过程事件）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​自动化​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​：模型已实现事件自动标注（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F1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值达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0.71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​叙事性时间线生成​</a:t>
            </a:r>
            <a:r>
              <a:rPr lang="zh-CN" altLang="en-US" sz="1200" b="0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​步骤​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</a:p>
          <a:p>
            <a:pPr marL="1143000" lvl="2" indent="-22860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为每个事件分配叙事性值（如状态变化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=7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）。</a:t>
            </a:r>
          </a:p>
          <a:p>
            <a:pPr marL="1143000" lvl="2" indent="-22860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​加权平滑处理​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​：使用余弦加权窗口（默认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100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个事件宽度）生成连续曲线，弱化局部波动。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​输出​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​：可视化曲线，峰值对应关键情节（如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《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变形记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中格里高尔死亡事件）。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​模型优化​</a:t>
            </a:r>
            <a:r>
              <a:rPr lang="zh-CN" altLang="en-US" sz="1200" b="0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​目标​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​：使叙事性时间线与读者摘要的可述性分布一致。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​方法​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</a:p>
          <a:p>
            <a:pPr marL="1143000" lvl="2" indent="-22860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调整事件类型的叙事性权重（如测试状态变化事件值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=3/7/50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）。</a:t>
            </a:r>
          </a:p>
          <a:p>
            <a:pPr marL="1143000" lvl="2" indent="-22860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优化平滑窗口大小（测试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10-190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事件宽度）。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​关键发现​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</a:p>
          <a:p>
            <a:pPr marL="1143000" lvl="2" indent="-22860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最优窗口：​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50-100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个事件​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​（过小则噪声多，过大则细节丢失）。</a:t>
            </a:r>
          </a:p>
          <a:p>
            <a:pPr marL="1143000" lvl="2" indent="-22860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事件权重需显著区分：​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​状态变化事件 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&gt;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过程事件 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&gt;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状态事件​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​（如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7-5-2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优于等权重）。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434BD0-3304-1844-68AE-EDE43A1C6421}"/>
              </a:ext>
            </a:extLst>
          </p:cNvPr>
          <p:cNvSpPr txBox="1"/>
          <p:nvPr/>
        </p:nvSpPr>
        <p:spPr>
          <a:xfrm>
            <a:off x="5633545" y="4855847"/>
            <a:ext cx="612227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理论创新​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​话语层（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Discourse</a:t>
            </a:r>
            <a:r>
              <a:rPr lang="zh-CN" altLang="en" sz="1200" b="1" i="0" dirty="0">
                <a:effectLst/>
                <a:latin typeface="inherit"/>
                <a:ea typeface="PingFang SC" panose="020B0400000000000000" pitchFamily="34" charset="-122"/>
              </a:rPr>
              <a:t>）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导向​</a:t>
            </a:r>
            <a:r>
              <a:rPr lang="zh-CN" altLang="en-US" sz="1200" b="0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聚焦事件​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​如何被表述​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​（而非虚构世界“发生了什么”），避免过度依赖主观解读（如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《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变形记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开篇的“变形”仅标注为感知过程事件）。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​情节的双重建模​</a:t>
            </a:r>
            <a:r>
              <a:rPr lang="zh-CN" altLang="en-US" sz="1200" b="0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​微观​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​：事件级别的叙事性标量分析。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​宏观​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​：通过摘要可述性识别核心情节（如高频提及的事件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=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关键转折点）。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FF77F8-1072-A5CA-5D2F-D157D0B5842C}"/>
              </a:ext>
            </a:extLst>
          </p:cNvPr>
          <p:cNvSpPr txBox="1"/>
          <p:nvPr/>
        </p:nvSpPr>
        <p:spPr>
          <a:xfrm>
            <a:off x="26276" y="494048"/>
            <a:ext cx="7819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Towards an Event Based Plot Model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" altLang="zh-CN" dirty="0"/>
              <a:t>A Computational Narratology Approach </a:t>
            </a:r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C44122D-AA2D-C900-12DB-B71E0AA67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995486"/>
              </p:ext>
            </p:extLst>
          </p:nvPr>
        </p:nvGraphicFramePr>
        <p:xfrm>
          <a:off x="184727" y="3590682"/>
          <a:ext cx="5569527" cy="1320120"/>
        </p:xfrm>
        <a:graphic>
          <a:graphicData uri="http://schemas.openxmlformats.org/drawingml/2006/table">
            <a:tbl>
              <a:tblPr/>
              <a:tblGrid>
                <a:gridCol w="1392382">
                  <a:extLst>
                    <a:ext uri="{9D8B030D-6E8A-4147-A177-3AD203B41FA5}">
                      <a16:colId xmlns:a16="http://schemas.microsoft.com/office/drawing/2014/main" val="2450714961"/>
                    </a:ext>
                  </a:extLst>
                </a:gridCol>
                <a:gridCol w="1877291">
                  <a:extLst>
                    <a:ext uri="{9D8B030D-6E8A-4147-A177-3AD203B41FA5}">
                      <a16:colId xmlns:a16="http://schemas.microsoft.com/office/drawing/2014/main" val="212242925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662578145"/>
                    </a:ext>
                  </a:extLst>
                </a:gridCol>
                <a:gridCol w="1560945">
                  <a:extLst>
                    <a:ext uri="{9D8B030D-6E8A-4147-A177-3AD203B41FA5}">
                      <a16:colId xmlns:a16="http://schemas.microsoft.com/office/drawing/2014/main" val="16738168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900" b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​类别​</a:t>
                      </a:r>
                      <a:r>
                        <a:rPr lang="zh-CN" altLang="en-US" sz="900" b="1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9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​定义​</a:t>
                      </a:r>
                      <a:r>
                        <a:rPr lang="zh-CN" altLang="en-US" sz="9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9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​叙述性值​</a:t>
                      </a:r>
                      <a:r>
                        <a:rPr lang="zh-CN" altLang="en-US" sz="9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9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​示例​</a:t>
                      </a:r>
                      <a:r>
                        <a:rPr lang="zh-CN" altLang="en-US" sz="9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537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900" b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​状态变化 </a:t>
                      </a:r>
                      <a:r>
                        <a:rPr lang="en-US" altLang="zh-CN" sz="900" b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(</a:t>
                      </a:r>
                      <a:r>
                        <a:rPr lang="en" sz="900" b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Changes of state)​</a:t>
                      </a:r>
                      <a:r>
                        <a:rPr lang="en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物理</a:t>
                      </a:r>
                      <a:r>
                        <a:rPr lang="en-US" altLang="zh-CN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/</a:t>
                      </a:r>
                      <a:r>
                        <a:rPr lang="zh-CN" altLang="en-US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心理状态的显著改变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7</a:t>
                      </a:r>
                      <a:r>
                        <a:rPr lang="zh-CN" altLang="en-US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（最高）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"Gregor</a:t>
                      </a:r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醒来变成昆虫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"</a:t>
                      </a:r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（卡夫卡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《</a:t>
                      </a:r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变形记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》</a:t>
                      </a:r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）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4474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9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​过程事件 </a:t>
                      </a:r>
                      <a:r>
                        <a:rPr lang="en-US" altLang="zh-CN" sz="9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(</a:t>
                      </a:r>
                      <a:r>
                        <a:rPr lang="en" sz="9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Process events)​</a:t>
                      </a:r>
                      <a:r>
                        <a:rPr lang="e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不导致状态变化的动作（移动、说话等）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5</a:t>
                      </a:r>
                      <a:r>
                        <a:rPr lang="zh-CN" altLang="en-US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（中等）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"</a:t>
                      </a:r>
                      <a:r>
                        <a:rPr lang="zh-CN" altLang="en-US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他在床上发现变形的自己</a:t>
                      </a:r>
                      <a:r>
                        <a:rPr lang="en-US" altLang="zh-CN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"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930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9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​状态事件 </a:t>
                      </a:r>
                      <a:r>
                        <a:rPr lang="en-US" altLang="zh-CN" sz="9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(</a:t>
                      </a:r>
                      <a:r>
                        <a:rPr lang="en" sz="9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Stative events)​</a:t>
                      </a:r>
                      <a:r>
                        <a:rPr lang="e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静态存在或持续状态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</a:t>
                      </a:r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（低）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"</a:t>
                      </a:r>
                      <a:r>
                        <a:rPr lang="zh-CN" altLang="en-US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房间在四堵熟悉的墙之间</a:t>
                      </a:r>
                      <a:r>
                        <a:rPr lang="en-US" altLang="zh-CN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"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084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9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​非事件 </a:t>
                      </a:r>
                      <a:r>
                        <a:rPr lang="en-US" altLang="zh-CN" sz="9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(</a:t>
                      </a:r>
                      <a:r>
                        <a:rPr lang="en" sz="9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Non-events)​</a:t>
                      </a:r>
                      <a:r>
                        <a:rPr lang="e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无故事世界指涉（疑问、反事实等）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0</a:t>
                      </a:r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（无）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"</a:t>
                      </a:r>
                      <a:r>
                        <a:rPr lang="zh-CN" altLang="en-US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她本应关上公寓的门</a:t>
                      </a:r>
                      <a:r>
                        <a:rPr lang="en-US" altLang="zh-CN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"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916296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CEAD992-CA59-D3D0-923C-04F15B091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460" y="81968"/>
            <a:ext cx="4238540" cy="120387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E3881D4-5F24-FAC2-6F2F-42670CD17B4A}"/>
              </a:ext>
            </a:extLst>
          </p:cNvPr>
          <p:cNvGrpSpPr/>
          <p:nvPr/>
        </p:nvGrpSpPr>
        <p:grpSpPr>
          <a:xfrm>
            <a:off x="142917" y="-609270"/>
            <a:ext cx="3034088" cy="1038951"/>
            <a:chOff x="1386" y="-239"/>
            <a:chExt cx="4778" cy="1636"/>
          </a:xfrm>
        </p:grpSpPr>
        <p:sp>
          <p:nvSpPr>
            <p:cNvPr id="6" name="TextBox 113">
              <a:extLst>
                <a:ext uri="{FF2B5EF4-FFF2-40B4-BE49-F238E27FC236}">
                  <a16:creationId xmlns:a16="http://schemas.microsoft.com/office/drawing/2014/main" id="{3088C8B1-2789-F6EB-8078-4D3624815CFA}"/>
                </a:ext>
              </a:extLst>
            </p:cNvPr>
            <p:cNvSpPr txBox="1"/>
            <p:nvPr/>
          </p:nvSpPr>
          <p:spPr>
            <a:xfrm>
              <a:off x="2327" y="-239"/>
              <a:ext cx="3837" cy="1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920"/>
                </a:lnSpc>
              </a:pPr>
              <a:r>
                <a:rPr lang="zh-CN" altLang="en-US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计算文学相关论文 </a:t>
              </a:r>
              <a:r>
                <a:rPr lang="en-US" altLang="zh-CN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7</a:t>
              </a:r>
              <a:endParaRPr lang="zh-CN" altLang="en-US" sz="2000" dirty="0">
                <a:solidFill>
                  <a:srgbClr val="004AA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pic>
          <p:nvPicPr>
            <p:cNvPr id="8" name="图片 136" descr="仅校徽">
              <a:extLst>
                <a:ext uri="{FF2B5EF4-FFF2-40B4-BE49-F238E27FC236}">
                  <a16:creationId xmlns:a16="http://schemas.microsoft.com/office/drawing/2014/main" id="{0AFA5E62-C193-1525-1DE9-ABEA601E1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86" y="782"/>
              <a:ext cx="615" cy="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835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36826E9-E8A2-CFAB-A1CB-18E05E0773F5}"/>
              </a:ext>
            </a:extLst>
          </p:cNvPr>
          <p:cNvSpPr txBox="1"/>
          <p:nvPr/>
        </p:nvSpPr>
        <p:spPr>
          <a:xfrm>
            <a:off x="425669" y="10820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计算文学研究中的操作化与解释依赖性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2F4244-E52D-526B-2C38-CE05A55D299C}"/>
              </a:ext>
            </a:extLst>
          </p:cNvPr>
          <p:cNvSpPr txBox="1"/>
          <p:nvPr/>
        </p:nvSpPr>
        <p:spPr>
          <a:xfrm>
            <a:off x="425669" y="2836673"/>
            <a:ext cx="1030802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4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核心论点​</a:t>
            </a:r>
            <a:r>
              <a:rPr lang="zh-CN" altLang="en-US" sz="14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400" b="1" i="0" dirty="0">
                <a:effectLst/>
                <a:latin typeface="inherit"/>
                <a:ea typeface="PingFang SC" panose="020B0400000000000000" pitchFamily="34" charset="-122"/>
              </a:rPr>
              <a:t>​解释依赖性阻碍操作化​</a:t>
            </a: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  <a:b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</a:b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高解释依赖性概念（如不可靠叙事）难以被完全还原为可计算规则，因其依赖主观推理与语境。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400" b="1" i="0" dirty="0">
                <a:effectLst/>
                <a:latin typeface="inherit"/>
                <a:ea typeface="PingFang SC" panose="020B0400000000000000" pitchFamily="34" charset="-122"/>
              </a:rPr>
              <a:t>​操作化需兼顾理论与实践​</a:t>
            </a: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定义阶段需平衡精确性与文学研究意图（避免过度简化）。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决策步骤需结合实践反馈（如标注争议揭示隐藏假设）。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400" b="1" i="0" dirty="0">
                <a:effectLst/>
                <a:latin typeface="inherit"/>
                <a:ea typeface="PingFang SC" panose="020B0400000000000000" pitchFamily="34" charset="-122"/>
              </a:rPr>
              <a:t>​当前局限性​</a:t>
            </a: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  <a:b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</a:b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完全的计算操作化对高解释依赖性概念尚不可行，需接受​</a:t>
            </a:r>
            <a:r>
              <a:rPr lang="zh-CN" altLang="en-US" sz="1400" b="1" i="0" dirty="0">
                <a:effectLst/>
                <a:latin typeface="inherit"/>
                <a:ea typeface="PingFang SC" panose="020B0400000000000000" pitchFamily="34" charset="-122"/>
              </a:rPr>
              <a:t>​近似操作化​</a:t>
            </a: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​并明确其与原概念的关联。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029BEB-9A5C-991E-E6F6-98E7E9CE2479}"/>
              </a:ext>
            </a:extLst>
          </p:cNvPr>
          <p:cNvSpPr txBox="1"/>
          <p:nvPr/>
        </p:nvSpPr>
        <p:spPr>
          <a:xfrm>
            <a:off x="399393" y="4920952"/>
            <a:ext cx="612227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4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方法论建议​</a:t>
            </a:r>
            <a:r>
              <a:rPr lang="zh-CN" altLang="en-US" sz="14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400" b="1" i="0" dirty="0">
                <a:effectLst/>
                <a:latin typeface="inherit"/>
                <a:ea typeface="PingFang SC" panose="020B0400000000000000" pitchFamily="34" charset="-122"/>
              </a:rPr>
              <a:t>​迭代协作​</a:t>
            </a: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​：通过标注实践与论证分析，逐步优化操作化流程。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400" b="1" i="0" dirty="0">
                <a:effectLst/>
                <a:latin typeface="inherit"/>
                <a:ea typeface="PingFang SC" panose="020B0400000000000000" pitchFamily="34" charset="-122"/>
              </a:rPr>
              <a:t>​分轨策略​</a:t>
            </a: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人类操作化（核心</a:t>
            </a:r>
            <a:r>
              <a:rPr lang="en-US" altLang="zh-CN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深度轨）注重理论严谨性。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计算操作化（近似轨）作为补充，需明确其近似性。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400" b="1" i="0" dirty="0">
                <a:effectLst/>
                <a:latin typeface="inherit"/>
                <a:ea typeface="PingFang SC" panose="020B0400000000000000" pitchFamily="34" charset="-122"/>
              </a:rPr>
              <a:t>​评估标准改革​</a:t>
            </a: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​：用“论证合理性”替代传统指标（如标注者一致性），以兼容文本模糊性。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E201BA-A5EF-0CF6-178F-FD122ABC2F5D}"/>
              </a:ext>
            </a:extLst>
          </p:cNvPr>
          <p:cNvSpPr txBox="1"/>
          <p:nvPr/>
        </p:nvSpPr>
        <p:spPr>
          <a:xfrm>
            <a:off x="399393" y="1769171"/>
            <a:ext cx="84476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在计算文学研究（</a:t>
            </a:r>
            <a:r>
              <a:rPr lang="en" altLang="zh-CN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CLS</a:t>
            </a:r>
            <a:r>
              <a:rPr lang="zh-CN" altLang="en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中，</a:t>
            </a:r>
            <a:r>
              <a:rPr lang="zh-CN" altLang="en-US" sz="1400" b="0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4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​操作化​</a:t>
            </a:r>
            <a:r>
              <a:rPr lang="zh-CN" altLang="en-US" sz="1400" b="0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指将抽象的文学概念转化为可计算或可测量的具体步骤的过程。其目的是让文学理论中的概念（如“不可靠叙事”）能被计算机或研究者系统化地识别和分析。</a:t>
            </a:r>
            <a:r>
              <a:rPr lang="zh-CN" altLang="en-US" sz="14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endParaRPr lang="en-US" altLang="zh-CN" sz="1400" b="1" i="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 sz="1400" b="1" i="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14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解释依赖性​</a:t>
            </a:r>
            <a:r>
              <a:rPr lang="zh-CN" altLang="en-US" sz="1400" b="0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是文学概念或文本陈述的核心属性，指其​</a:t>
            </a:r>
            <a:r>
              <a:rPr lang="zh-CN" altLang="en-US" sz="14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​依赖主观解释的程度​</a:t>
            </a: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5AE8D0C-24F2-122F-A28F-4F4EB7496821}"/>
              </a:ext>
            </a:extLst>
          </p:cNvPr>
          <p:cNvSpPr txBox="1"/>
          <p:nvPr/>
        </p:nvSpPr>
        <p:spPr>
          <a:xfrm>
            <a:off x="425669" y="687922"/>
            <a:ext cx="8576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Operationalization and Interpretation Dependence in Computational Literary Studies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6A82002-5640-2685-49BA-AC236F758BC9}"/>
              </a:ext>
            </a:extLst>
          </p:cNvPr>
          <p:cNvGrpSpPr/>
          <p:nvPr/>
        </p:nvGrpSpPr>
        <p:grpSpPr>
          <a:xfrm>
            <a:off x="142917" y="-609270"/>
            <a:ext cx="3246818" cy="1038951"/>
            <a:chOff x="1386" y="-239"/>
            <a:chExt cx="5113" cy="1636"/>
          </a:xfrm>
        </p:grpSpPr>
        <p:sp>
          <p:nvSpPr>
            <p:cNvPr id="4" name="TextBox 113">
              <a:extLst>
                <a:ext uri="{FF2B5EF4-FFF2-40B4-BE49-F238E27FC236}">
                  <a16:creationId xmlns:a16="http://schemas.microsoft.com/office/drawing/2014/main" id="{1885970C-BB5B-A993-9AC9-18EA529A0679}"/>
                </a:ext>
              </a:extLst>
            </p:cNvPr>
            <p:cNvSpPr txBox="1"/>
            <p:nvPr/>
          </p:nvSpPr>
          <p:spPr>
            <a:xfrm>
              <a:off x="2327" y="-239"/>
              <a:ext cx="4172" cy="1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920"/>
                </a:lnSpc>
              </a:pPr>
              <a:r>
                <a:rPr lang="zh-CN" altLang="en-US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计算文学相关论文 </a:t>
              </a:r>
              <a:r>
                <a:rPr lang="en-US" altLang="zh-CN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8</a:t>
              </a:r>
              <a:endParaRPr lang="zh-CN" altLang="en-US" sz="2000" dirty="0">
                <a:solidFill>
                  <a:srgbClr val="004AA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pic>
          <p:nvPicPr>
            <p:cNvPr id="6" name="图片 136" descr="仅校徽">
              <a:extLst>
                <a:ext uri="{FF2B5EF4-FFF2-40B4-BE49-F238E27FC236}">
                  <a16:creationId xmlns:a16="http://schemas.microsoft.com/office/drawing/2014/main" id="{B1F53134-EEAE-A943-5DF1-E0BCAA4A7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6" y="782"/>
              <a:ext cx="615" cy="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8788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AF87B-CF51-F09C-741D-663B82825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AA1C699-FF26-5F13-3369-073D8FF0FA72}"/>
              </a:ext>
            </a:extLst>
          </p:cNvPr>
          <p:cNvSpPr txBox="1"/>
          <p:nvPr/>
        </p:nvSpPr>
        <p:spPr>
          <a:xfrm>
            <a:off x="2117356" y="2090172"/>
            <a:ext cx="73776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base"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主要研究结构为：提出一个研究思想，围绕思想设计研究方法（用模型进行可操作化划分），验证划分结果的准确性（用专家标注作验证），运用统计方法实现显著效果，可视化过程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 fontAlgn="base">
              <a:buAutoNum type="arabicPeriod"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 fontAlgn="base">
              <a:buAutoNum type="arabicPeriod"/>
            </a:pPr>
            <a:r>
              <a:rPr lang="zh-CN" altLang="en-US" sz="24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主要的创新点：研究角度创新，可操作性划分方法创新，数据集贡献，代码开源</a:t>
            </a:r>
            <a:endParaRPr lang="en-US" altLang="zh-CN" sz="240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05E8525-F5EE-5935-5FB0-3C412CD1F739}"/>
              </a:ext>
            </a:extLst>
          </p:cNvPr>
          <p:cNvGrpSpPr/>
          <p:nvPr/>
        </p:nvGrpSpPr>
        <p:grpSpPr>
          <a:xfrm>
            <a:off x="142917" y="-609270"/>
            <a:ext cx="3921201" cy="1038951"/>
            <a:chOff x="1386" y="-239"/>
            <a:chExt cx="6175" cy="1636"/>
          </a:xfrm>
        </p:grpSpPr>
        <p:sp>
          <p:nvSpPr>
            <p:cNvPr id="4" name="TextBox 113">
              <a:extLst>
                <a:ext uri="{FF2B5EF4-FFF2-40B4-BE49-F238E27FC236}">
                  <a16:creationId xmlns:a16="http://schemas.microsoft.com/office/drawing/2014/main" id="{B7AEB0CE-3897-3EEA-4E91-F03154636DDA}"/>
                </a:ext>
              </a:extLst>
            </p:cNvPr>
            <p:cNvSpPr txBox="1"/>
            <p:nvPr/>
          </p:nvSpPr>
          <p:spPr>
            <a:xfrm>
              <a:off x="2327" y="-239"/>
              <a:ext cx="5234" cy="1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920"/>
                </a:lnSpc>
              </a:pPr>
              <a:r>
                <a:rPr lang="zh-CN" altLang="en-US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计算文学相关论文阅读总结</a:t>
              </a:r>
            </a:p>
          </p:txBody>
        </p:sp>
        <p:pic>
          <p:nvPicPr>
            <p:cNvPr id="6" name="图片 136" descr="仅校徽">
              <a:extLst>
                <a:ext uri="{FF2B5EF4-FFF2-40B4-BE49-F238E27FC236}">
                  <a16:creationId xmlns:a16="http://schemas.microsoft.com/office/drawing/2014/main" id="{CB0AB657-5C83-D40A-7259-4A170D5A0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6" y="782"/>
              <a:ext cx="615" cy="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4348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863453C-9EBB-2E28-7780-C11292E43778}"/>
              </a:ext>
            </a:extLst>
          </p:cNvPr>
          <p:cNvSpPr txBox="1"/>
          <p:nvPr/>
        </p:nvSpPr>
        <p:spPr>
          <a:xfrm>
            <a:off x="5996041" y="928512"/>
            <a:ext cx="5535568" cy="54938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900" dirty="0"/>
              <a:t>文件名                                               总字符数                          中文字数                          </a:t>
            </a:r>
          </a:p>
          <a:p>
            <a:r>
              <a:rPr lang="zh-CN" altLang="en-US" sz="900" dirty="0"/>
              <a:t>----------------------------------------------------------------------</a:t>
            </a:r>
          </a:p>
          <a:p>
            <a:r>
              <a:rPr lang="zh-CN" altLang="en-US" sz="900" dirty="0"/>
              <a:t>                     </a:t>
            </a:r>
          </a:p>
          <a:p>
            <a:r>
              <a:rPr lang="zh-CN" altLang="en-US" sz="900" dirty="0"/>
              <a:t>二十四孝_1_丁郎刻母_明朝_山东济南.txt                           15604                         13228    </a:t>
            </a:r>
            <a:endParaRPr lang="en-US" altLang="zh-CN" sz="900" dirty="0"/>
          </a:p>
          <a:p>
            <a:r>
              <a:rPr lang="zh-CN" altLang="en-US" sz="900" dirty="0"/>
              <a:t>二十四孝_2_杨小娃拉柳笆_王雷忠_明朝_山西林平.txt                     8137                          6813    </a:t>
            </a:r>
            <a:endParaRPr lang="en-US" altLang="zh-CN" sz="900" dirty="0"/>
          </a:p>
          <a:p>
            <a:r>
              <a:rPr lang="zh-CN" altLang="en-US" sz="900" dirty="0"/>
              <a:t>二十四孝_3_郭巨埋儿_东汉_河南林州.txt                           14884                         12456</a:t>
            </a:r>
            <a:endParaRPr lang="en-US" altLang="zh-CN" sz="900" dirty="0"/>
          </a:p>
          <a:p>
            <a:r>
              <a:rPr lang="zh-CN" altLang="en-US" sz="900" dirty="0"/>
              <a:t>二十四孝_4_扒肝孝母_明朝_晋中地区.txt                           9206                          7825       </a:t>
            </a:r>
            <a:endParaRPr lang="en-US" altLang="zh-CN" sz="900" dirty="0"/>
          </a:p>
          <a:p>
            <a:r>
              <a:rPr lang="zh-CN" altLang="en-US" sz="900" dirty="0"/>
              <a:t>二十四孝_5_三子分财_明朝_甘肃武威.txt                           7392                          6161                                             </a:t>
            </a:r>
          </a:p>
          <a:p>
            <a:r>
              <a:rPr lang="zh-CN" altLang="en-US" sz="900" dirty="0"/>
              <a:t>二十四孝_6_路不平害娘_明朝_甘肃武威.txt                          21383                         17979        </a:t>
            </a:r>
            <a:endParaRPr lang="en-US" altLang="zh-CN" sz="900" dirty="0"/>
          </a:p>
          <a:p>
            <a:r>
              <a:rPr lang="zh-CN" altLang="en-US" sz="900" dirty="0"/>
              <a:t>二十四孝_7_任仓埋母_明代_四川成都.txt                           10302                         8691        </a:t>
            </a:r>
            <a:endParaRPr lang="en-US" altLang="zh-CN" sz="900" dirty="0"/>
          </a:p>
          <a:p>
            <a:r>
              <a:rPr lang="zh-CN" altLang="en-US" sz="900" dirty="0"/>
              <a:t>二十四孝_8_小姑贤_元朝_苏州虎丘南.txt                           8300                          6962                         </a:t>
            </a:r>
          </a:p>
          <a:p>
            <a:r>
              <a:rPr lang="zh-CN" altLang="en-US" sz="900" dirty="0"/>
              <a:t>二十四孝_9_白鹦鸽盗桃_北宋_河南开封.txt                          14549                         12224</a:t>
            </a:r>
          </a:p>
          <a:p>
            <a:r>
              <a:rPr lang="zh-CN" altLang="en-US" sz="900" dirty="0"/>
              <a:t>二十四孝_10_三姐拜寿_明朝_山西省黄沙县.txt                        11570                         9826      </a:t>
            </a:r>
            <a:endParaRPr lang="en-US" altLang="zh-CN" sz="900" dirty="0"/>
          </a:p>
          <a:p>
            <a:r>
              <a:rPr lang="zh-CN" altLang="en-US" sz="900" dirty="0"/>
              <a:t>二十四孝_11_二郎神劈山救母_明朝_甘肃武威.txt                       3743                          3146                          </a:t>
            </a:r>
            <a:endParaRPr lang="en-US" altLang="zh-CN" sz="900" dirty="0"/>
          </a:p>
          <a:p>
            <a:r>
              <a:rPr lang="zh-CN" altLang="en-US" sz="900" dirty="0"/>
              <a:t>二十四孝_12_柳迎春卖儿_王雷忠_宋朝_山西壶关县.txt                    29427                         24477     </a:t>
            </a:r>
            <a:endParaRPr lang="en-US" altLang="zh-CN" sz="900" dirty="0"/>
          </a:p>
          <a:p>
            <a:r>
              <a:rPr lang="zh-CN" altLang="en-US" sz="900" dirty="0"/>
              <a:t>二十四孝新编_1_虞舜孝感动天_上古五帝时期_山西永济.txt                   2171                          1833                                        </a:t>
            </a:r>
          </a:p>
          <a:p>
            <a:r>
              <a:rPr lang="zh-CN" altLang="en-US" sz="900" dirty="0"/>
              <a:t>二十四孝新编_2_汉文帝亲尝汤药_西汉_陕西西安.txt                      791                           663    </a:t>
            </a:r>
            <a:endParaRPr lang="en-US" altLang="zh-CN" sz="900" dirty="0"/>
          </a:p>
          <a:p>
            <a:r>
              <a:rPr lang="zh-CN" altLang="en-US" sz="900" dirty="0"/>
              <a:t>二十四孝新编_3_曾参啮指痛心_春秋时期_山东嘉祥.txt                     625                           493                                                                                              </a:t>
            </a:r>
          </a:p>
          <a:p>
            <a:r>
              <a:rPr lang="zh-CN" altLang="en-US" sz="900" dirty="0"/>
              <a:t>二十四孝新编_4_仲由百里负米_春秋时期_山东泗水.txt                     1471                          1210   </a:t>
            </a:r>
            <a:endParaRPr lang="en-US" altLang="zh-CN" sz="900" dirty="0"/>
          </a:p>
          <a:p>
            <a:r>
              <a:rPr lang="zh-CN" altLang="en-US" sz="900" dirty="0"/>
              <a:t>二十四孝新编_5_郯子鹿乳奉亲_春秋时期_山东郯城.txt                     1109                          918   </a:t>
            </a:r>
            <a:endParaRPr lang="en-US" altLang="zh-CN" sz="900" dirty="0"/>
          </a:p>
          <a:p>
            <a:r>
              <a:rPr lang="zh-CN" altLang="en-US" sz="900" dirty="0"/>
              <a:t>二十四孝新编</a:t>
            </a:r>
            <a:r>
              <a:rPr lang="en-US" altLang="zh-CN" sz="900" dirty="0"/>
              <a:t>_6_</a:t>
            </a:r>
            <a:r>
              <a:rPr lang="zh-CN" altLang="en-US" sz="900" dirty="0"/>
              <a:t>闵子骞单衣顺亲</a:t>
            </a:r>
            <a:r>
              <a:rPr lang="en-US" altLang="zh-CN" sz="900" dirty="0"/>
              <a:t>_</a:t>
            </a:r>
            <a:r>
              <a:rPr lang="zh-CN" altLang="en-US" sz="900" dirty="0"/>
              <a:t>春秋时期</a:t>
            </a:r>
            <a:r>
              <a:rPr lang="en-US" altLang="zh-CN" sz="900" dirty="0"/>
              <a:t>_</a:t>
            </a:r>
            <a:r>
              <a:rPr lang="zh-CN" altLang="en-US" sz="900" dirty="0"/>
              <a:t>山东济宁</a:t>
            </a:r>
            <a:r>
              <a:rPr lang="en-US" altLang="zh-CN" sz="900" dirty="0"/>
              <a:t>.txt                    1309                          1086</a:t>
            </a:r>
          </a:p>
          <a:p>
            <a:r>
              <a:rPr lang="zh-CN" altLang="en-US" sz="900" dirty="0"/>
              <a:t>二十四孝新编_7_老莱子戏彩娱亲_春秋时期_湖北荆门.txt                    1075                          895                           </a:t>
            </a:r>
          </a:p>
          <a:p>
            <a:r>
              <a:rPr lang="zh-CN" altLang="en-US" sz="900" dirty="0"/>
              <a:t>二十四孝新编_8_陆绩怀橘遗亲_三国时期_江西九江.txt                     937                           777                           </a:t>
            </a:r>
          </a:p>
          <a:p>
            <a:r>
              <a:rPr lang="zh-CN" altLang="en-US" sz="900" dirty="0"/>
              <a:t>二十四孝新编_9_王祥卧冰求鲤_晋朝_山东临沂.txt                       1459                          1215                          </a:t>
            </a:r>
          </a:p>
          <a:p>
            <a:r>
              <a:rPr lang="zh-CN" altLang="en-US" sz="900" dirty="0"/>
              <a:t>二十四孝新编_10_黄香扇枕温衾_东汉_湖北云梦.txt                      1252                          1059                          </a:t>
            </a:r>
          </a:p>
          <a:p>
            <a:r>
              <a:rPr lang="zh-CN" altLang="en-US" sz="900" dirty="0"/>
              <a:t>二十四孝新编_11_孟宗哭竹生笋_三国时期_湖北孝感.txt                    1324                          1091                                                                               </a:t>
            </a:r>
          </a:p>
          <a:p>
            <a:r>
              <a:rPr lang="zh-CN" altLang="en-US" sz="900" dirty="0"/>
              <a:t>二十四孝新编_12_董永卖身葬父_西汉_山东博兴.txt                      2014                          1682                                                           </a:t>
            </a:r>
          </a:p>
          <a:p>
            <a:r>
              <a:rPr lang="zh-CN" altLang="en-US" sz="900" dirty="0"/>
              <a:t>三十六记_9_水蛇记_唐朝_江南水乡.txt                            12889                         10539                         </a:t>
            </a:r>
          </a:p>
          <a:p>
            <a:r>
              <a:rPr lang="zh-CN" altLang="en-US" sz="900" dirty="0"/>
              <a:t>三十六记_3_灯盏记_贾福德_唐朝_山东五常.txt                        10089                         8026          </a:t>
            </a:r>
            <a:endParaRPr lang="en-US" altLang="zh-CN" sz="900" dirty="0"/>
          </a:p>
          <a:p>
            <a:r>
              <a:rPr lang="zh-CN" altLang="en-US" sz="900" dirty="0"/>
              <a:t>三十六记_7_梁山伯与祝英台_臧尚德_东晋_浙江.txt                      15722                         12587                                             </a:t>
            </a:r>
          </a:p>
          <a:p>
            <a:r>
              <a:rPr lang="zh-CN" altLang="en-US" sz="900" dirty="0"/>
              <a:t>三十六记_6_吕祖买药_李林洪_唐朝_浙江杭州.txt                       9599                          7766                          </a:t>
            </a:r>
          </a:p>
          <a:p>
            <a:r>
              <a:rPr lang="zh-CN" altLang="en-US" sz="900" dirty="0"/>
              <a:t>三十六记_5_韩湘子探家_唐朝_陕西西安.txt                          2868                          2322            </a:t>
            </a:r>
            <a:endParaRPr lang="en-US" altLang="zh-CN" sz="900" dirty="0"/>
          </a:p>
          <a:p>
            <a:r>
              <a:rPr lang="zh-CN" altLang="en-US" sz="900" dirty="0"/>
              <a:t>三十六记_10_关云长单刀赴会_三国时期_湖北荆州.txt                     2205                          1671                          </a:t>
            </a:r>
          </a:p>
          <a:p>
            <a:r>
              <a:rPr lang="zh-CN" altLang="en-US" sz="900" dirty="0"/>
              <a:t>三十六记_8_康王变得时_王月_唐朝_中原.txt                         9563                          7665          </a:t>
            </a:r>
            <a:endParaRPr lang="en-US" altLang="zh-CN" sz="900" dirty="0"/>
          </a:p>
          <a:p>
            <a:r>
              <a:rPr lang="zh-CN" altLang="en-US" sz="900" dirty="0"/>
              <a:t>三十六记_1_图财记_贾福德_宋代_中原.txt                          21280                         16694                         </a:t>
            </a:r>
          </a:p>
          <a:p>
            <a:r>
              <a:rPr lang="zh-CN" altLang="en-US" sz="900" dirty="0"/>
              <a:t>三十六记_2_水拉杨家滩_郭永和_清朝_河南洛阳.txt                      17642                         14664          </a:t>
            </a:r>
            <a:endParaRPr lang="en-US" altLang="zh-CN" sz="900" dirty="0"/>
          </a:p>
          <a:p>
            <a:r>
              <a:rPr lang="zh-CN" altLang="en-US" sz="900" dirty="0"/>
              <a:t>三十六记_4_韩湘子卖袍_唐朝_陕西西安.txt                          3814                          3185        </a:t>
            </a:r>
            <a:endParaRPr lang="en-US" altLang="zh-CN" sz="900" dirty="0"/>
          </a:p>
          <a:p>
            <a:r>
              <a:rPr lang="zh-CN" altLang="en-US" sz="900" dirty="0"/>
              <a:t>无_0_小哥哥劝妹子_郭永和_清朝_甘肃武威.txt                        870                           733            </a:t>
            </a:r>
            <a:endParaRPr lang="en-US" altLang="zh-CN" sz="900" dirty="0"/>
          </a:p>
          <a:p>
            <a:r>
              <a:rPr lang="zh-CN" altLang="en-US" sz="900" dirty="0"/>
              <a:t>无_0_目连僧救母_王雷忠_东汉_印度比哈尔邦.txt                       1277                          1077      </a:t>
            </a:r>
            <a:endParaRPr lang="en-US" altLang="zh-CN" sz="9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74EB23-4ACA-5DBF-67AA-7407EE463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76" y="2698633"/>
            <a:ext cx="4362950" cy="2403396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89C1F219-5141-C097-351A-70F25069168B}"/>
              </a:ext>
            </a:extLst>
          </p:cNvPr>
          <p:cNvGrpSpPr/>
          <p:nvPr/>
        </p:nvGrpSpPr>
        <p:grpSpPr>
          <a:xfrm>
            <a:off x="309171" y="-460421"/>
            <a:ext cx="2248578" cy="1038951"/>
            <a:chOff x="1386" y="-239"/>
            <a:chExt cx="3541" cy="1636"/>
          </a:xfrm>
        </p:grpSpPr>
        <p:sp>
          <p:nvSpPr>
            <p:cNvPr id="9" name="TextBox 113">
              <a:extLst>
                <a:ext uri="{FF2B5EF4-FFF2-40B4-BE49-F238E27FC236}">
                  <a16:creationId xmlns:a16="http://schemas.microsoft.com/office/drawing/2014/main" id="{7739F1BF-2151-6DB3-6D93-28FDB4135E1B}"/>
                </a:ext>
              </a:extLst>
            </p:cNvPr>
            <p:cNvSpPr txBox="1"/>
            <p:nvPr/>
          </p:nvSpPr>
          <p:spPr>
            <a:xfrm>
              <a:off x="2327" y="-239"/>
              <a:ext cx="2600" cy="1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920"/>
                </a:lnSpc>
              </a:pPr>
              <a:r>
                <a:rPr lang="zh-CN" altLang="en-US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数据集情况</a:t>
              </a:r>
            </a:p>
          </p:txBody>
        </p:sp>
        <p:pic>
          <p:nvPicPr>
            <p:cNvPr id="8" name="图片 136" descr="仅校徽">
              <a:extLst>
                <a:ext uri="{FF2B5EF4-FFF2-40B4-BE49-F238E27FC236}">
                  <a16:creationId xmlns:a16="http://schemas.microsoft.com/office/drawing/2014/main" id="{2AD6F3C8-F0F0-6918-DD1F-11612E8B2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86" y="782"/>
              <a:ext cx="615" cy="615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EE26F70E-6C94-F19A-DE17-F5471FA213EC}"/>
              </a:ext>
            </a:extLst>
          </p:cNvPr>
          <p:cNvSpPr txBox="1"/>
          <p:nvPr/>
        </p:nvSpPr>
        <p:spPr>
          <a:xfrm>
            <a:off x="504436" y="1098344"/>
            <a:ext cx="4989397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600" dirty="0"/>
              <a:t>整理唱词共计</a:t>
            </a:r>
            <a:r>
              <a:rPr lang="en-US" altLang="zh-CN" sz="1600" dirty="0"/>
              <a:t>36</a:t>
            </a:r>
            <a:r>
              <a:rPr lang="zh-CN" altLang="en-US" sz="1600" dirty="0"/>
              <a:t>篇；专辑视频</a:t>
            </a:r>
            <a:r>
              <a:rPr lang="en-US" altLang="zh-CN" sz="1600" dirty="0"/>
              <a:t>115</a:t>
            </a:r>
            <a:r>
              <a:rPr lang="zh-CN" altLang="en-US" sz="1600" dirty="0"/>
              <a:t>个；比赛视频</a:t>
            </a:r>
            <a:r>
              <a:rPr lang="en-US" altLang="zh-CN" sz="1600" dirty="0"/>
              <a:t>45</a:t>
            </a:r>
            <a:r>
              <a:rPr lang="zh-CN" altLang="en-US" sz="1600" dirty="0"/>
              <a:t>个；共计</a:t>
            </a:r>
            <a:r>
              <a:rPr lang="en-US" altLang="zh-CN" sz="1600" dirty="0"/>
              <a:t>219G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6D2FE8-6A2C-F166-543C-AB46C1A86545}"/>
              </a:ext>
            </a:extLst>
          </p:cNvPr>
          <p:cNvSpPr txBox="1"/>
          <p:nvPr/>
        </p:nvSpPr>
        <p:spPr>
          <a:xfrm>
            <a:off x="8425520" y="6422324"/>
            <a:ext cx="1543671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200" dirty="0"/>
              <a:t>唱词字数统计</a:t>
            </a:r>
            <a:endParaRPr lang="en-US" altLang="zh-CN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AFCFEF-2B25-C5BA-2CEC-970FAC94355A}"/>
              </a:ext>
            </a:extLst>
          </p:cNvPr>
          <p:cNvSpPr txBox="1"/>
          <p:nvPr/>
        </p:nvSpPr>
        <p:spPr>
          <a:xfrm>
            <a:off x="2070340" y="5317618"/>
            <a:ext cx="1543671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200" dirty="0"/>
              <a:t>专辑视频部分展示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262678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F04A1-769F-E56F-45F7-1E50A0C25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EAF1FF64-EF20-9897-A27C-1A64F6203057}"/>
              </a:ext>
            </a:extLst>
          </p:cNvPr>
          <p:cNvSpPr txBox="1"/>
          <p:nvPr/>
        </p:nvSpPr>
        <p:spPr>
          <a:xfrm>
            <a:off x="1387009" y="2007044"/>
            <a:ext cx="994600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base"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叙事情节：作为一种说唱形式，内容的吸引力是值得研究的话题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 fontAlgn="base"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叙事手法：因为内容多为弹唱（弹唱相间），主要为第三人称描述和第一人称演绎为主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 fontAlgn="base">
              <a:buAutoNum type="arabicPeriod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艺术手法：平仄韵律强，对仗押韵，有节奏感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 fontAlgn="base">
              <a:buAutoNum type="arabicPeriod"/>
            </a:pPr>
            <a:r>
              <a:rPr lang="zh-CN" altLang="en-US" sz="24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主题方面：贤孝虽然划分为孝顺和贤德，但是孝顺占大多比例</a:t>
            </a:r>
            <a:endParaRPr lang="en-US" altLang="zh-CN" sz="240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 fontAlgn="base">
              <a:buAutoNum type="arabicPeriod"/>
            </a:pPr>
            <a:r>
              <a:rPr lang="zh-CN" altLang="en-US" sz="24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主要内容：主要为家常里短，包括很多对婚丧嫁娶描写</a:t>
            </a:r>
            <a:endParaRPr lang="en-US" altLang="zh-CN" sz="240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A79DC2E-E20C-A98E-00DC-7FF4F1BAA51E}"/>
              </a:ext>
            </a:extLst>
          </p:cNvPr>
          <p:cNvGrpSpPr/>
          <p:nvPr/>
        </p:nvGrpSpPr>
        <p:grpSpPr>
          <a:xfrm>
            <a:off x="142917" y="-609270"/>
            <a:ext cx="3921201" cy="1038951"/>
            <a:chOff x="1386" y="-239"/>
            <a:chExt cx="6175" cy="1636"/>
          </a:xfrm>
        </p:grpSpPr>
        <p:sp>
          <p:nvSpPr>
            <p:cNvPr id="4" name="TextBox 113">
              <a:extLst>
                <a:ext uri="{FF2B5EF4-FFF2-40B4-BE49-F238E27FC236}">
                  <a16:creationId xmlns:a16="http://schemas.microsoft.com/office/drawing/2014/main" id="{252A0EB2-3FF0-BAE8-BA61-2E2C50393B7A}"/>
                </a:ext>
              </a:extLst>
            </p:cNvPr>
            <p:cNvSpPr txBox="1"/>
            <p:nvPr/>
          </p:nvSpPr>
          <p:spPr>
            <a:xfrm>
              <a:off x="2327" y="-239"/>
              <a:ext cx="5234" cy="1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920"/>
                </a:lnSpc>
              </a:pPr>
              <a:r>
                <a:rPr lang="zh-CN" altLang="en-US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贤孝唱词特点分析</a:t>
              </a:r>
            </a:p>
          </p:txBody>
        </p:sp>
        <p:pic>
          <p:nvPicPr>
            <p:cNvPr id="6" name="图片 136" descr="仅校徽">
              <a:extLst>
                <a:ext uri="{FF2B5EF4-FFF2-40B4-BE49-F238E27FC236}">
                  <a16:creationId xmlns:a16="http://schemas.microsoft.com/office/drawing/2014/main" id="{BB7FF586-D01C-CEF4-5270-D8AF970EE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6" y="782"/>
              <a:ext cx="615" cy="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6188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CD5F44D-178E-BCEF-C308-C79B49189817}"/>
              </a:ext>
            </a:extLst>
          </p:cNvPr>
          <p:cNvSpPr txBox="1"/>
          <p:nvPr/>
        </p:nvSpPr>
        <p:spPr>
          <a:xfrm>
            <a:off x="252123" y="9048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故事的情节结构多种​</a:t>
            </a:r>
            <a:r>
              <a:rPr lang="zh-CN" altLang="en-US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​通用性分类模型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096019-045A-1886-435A-4A31D7626576}"/>
              </a:ext>
            </a:extLst>
          </p:cNvPr>
          <p:cNvSpPr txBox="1"/>
          <p:nvPr/>
        </p:nvSpPr>
        <p:spPr>
          <a:xfrm>
            <a:off x="252123" y="1414626"/>
            <a:ext cx="5576006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6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一、经典三幕剧结构（亚里士多德</a:t>
            </a:r>
            <a:r>
              <a:rPr lang="en-US" altLang="zh-CN" sz="16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《</a:t>
            </a:r>
            <a:r>
              <a:rPr lang="zh-CN" altLang="en-US" sz="16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诗学</a:t>
            </a:r>
            <a:r>
              <a:rPr lang="en-US" altLang="zh-CN" sz="16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》</a:t>
            </a:r>
            <a:r>
              <a:rPr lang="zh-CN" altLang="en-US" sz="16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algn="l" fontAlgn="base"/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400" b="1" i="0" dirty="0">
                <a:effectLst/>
                <a:latin typeface="inherit"/>
                <a:ea typeface="PingFang SC" panose="020B0400000000000000" pitchFamily="34" charset="-122"/>
              </a:rPr>
              <a:t>​公式​</a:t>
            </a: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​：​</a:t>
            </a:r>
            <a:r>
              <a:rPr lang="zh-CN" altLang="en-US" sz="1400" b="1" i="0" dirty="0">
                <a:effectLst/>
                <a:latin typeface="inherit"/>
                <a:ea typeface="PingFang SC" panose="020B0400000000000000" pitchFamily="34" charset="-122"/>
              </a:rPr>
              <a:t>​开端 → 发展 → 结局​</a:t>
            </a:r>
            <a:endParaRPr lang="en-US" altLang="zh-CN" sz="1400" b="1" i="0" dirty="0">
              <a:effectLst/>
              <a:latin typeface="inherit"/>
              <a:ea typeface="PingFang SC" panose="020B0400000000000000" pitchFamily="34" charset="-122"/>
            </a:endParaRPr>
          </a:p>
          <a:p>
            <a:pPr algn="l" fontAlgn="base"/>
            <a:endParaRPr lang="en-US" altLang="zh-CN" sz="1600" b="1" i="0" dirty="0">
              <a:effectLst/>
              <a:latin typeface="inherit"/>
              <a:ea typeface="PingFang SC" panose="020B0400000000000000" pitchFamily="34" charset="-122"/>
            </a:endParaRPr>
          </a:p>
          <a:p>
            <a:pPr algn="l" fontAlgn="base">
              <a:lnSpc>
                <a:spcPts val="2400"/>
              </a:lnSpc>
            </a:pPr>
            <a:r>
              <a:rPr lang="zh-CN" altLang="en-US" sz="16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二、普洛普</a:t>
            </a:r>
            <a:r>
              <a:rPr lang="en-US" altLang="zh-CN" sz="16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31</a:t>
            </a:r>
            <a:r>
              <a:rPr lang="zh-CN" altLang="en-US" sz="16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功能项（民间故事形态学）</a:t>
            </a:r>
          </a:p>
          <a:p>
            <a:pPr algn="l" fontAlgn="base"/>
            <a:r>
              <a:rPr lang="zh-CN" altLang="en-US" sz="16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600" b="1" i="0" dirty="0">
                <a:effectLst/>
                <a:latin typeface="inherit"/>
                <a:ea typeface="PingFang SC" panose="020B0400000000000000" pitchFamily="34" charset="-122"/>
              </a:rPr>
              <a:t>​核心发现​</a:t>
            </a:r>
            <a:r>
              <a:rPr lang="zh-CN" altLang="en-US" sz="16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​：所有神奇故事可拆解为​</a:t>
            </a:r>
            <a:r>
              <a:rPr lang="zh-CN" altLang="en-US" sz="16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-US" altLang="zh-CN" sz="1600" b="1" i="0" dirty="0">
                <a:effectLst/>
                <a:latin typeface="inherit"/>
                <a:ea typeface="PingFang SC" panose="020B0400000000000000" pitchFamily="34" charset="-122"/>
              </a:rPr>
              <a:t>31</a:t>
            </a:r>
            <a:r>
              <a:rPr lang="zh-CN" altLang="en-US" sz="1600" b="1" i="0" dirty="0">
                <a:effectLst/>
                <a:latin typeface="inherit"/>
                <a:ea typeface="PingFang SC" panose="020B0400000000000000" pitchFamily="34" charset="-122"/>
              </a:rPr>
              <a:t>种固定情节单元​</a:t>
            </a:r>
            <a:r>
              <a:rPr lang="zh-CN" altLang="en-US" sz="16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​，分为</a:t>
            </a:r>
            <a:r>
              <a:rPr lang="en-US" altLang="zh-CN" sz="16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r>
              <a:rPr lang="zh-CN" altLang="en-US" sz="16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大阶段：</a:t>
            </a:r>
          </a:p>
          <a:p>
            <a:pPr algn="l" fontAlgn="base"/>
            <a:r>
              <a:rPr lang="zh-CN" altLang="en-US" sz="1400" b="1" dirty="0">
                <a:latin typeface="inherit"/>
                <a:ea typeface="PingFang SC" panose="020B0400000000000000" pitchFamily="34" charset="-122"/>
              </a:rPr>
              <a:t>公式：初始状态 </a:t>
            </a:r>
            <a:r>
              <a:rPr lang="zh-CN" altLang="en-US" sz="1400" b="1" i="0" dirty="0">
                <a:effectLst/>
                <a:latin typeface="inherit"/>
                <a:ea typeface="PingFang SC" panose="020B0400000000000000" pitchFamily="34" charset="-122"/>
              </a:rPr>
              <a:t>→ 破坏 → 主角出发 →考验与援助 → 胜利与归来 → 新身份认可</a:t>
            </a:r>
            <a:endParaRPr lang="en-US" altLang="zh-CN" sz="1400" b="1" i="0" dirty="0">
              <a:effectLst/>
              <a:latin typeface="inherit"/>
              <a:ea typeface="PingFang SC" panose="020B0400000000000000" pitchFamily="34" charset="-122"/>
            </a:endParaRPr>
          </a:p>
          <a:p>
            <a:pPr algn="l" fontAlgn="base">
              <a:spcBef>
                <a:spcPts val="600"/>
              </a:spcBef>
              <a:spcAft>
                <a:spcPts val="900"/>
              </a:spcAft>
            </a:pPr>
            <a:endParaRPr lang="zh-CN" altLang="en-US" b="0" i="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DE95076-574C-045B-24C8-644002596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341107"/>
              </p:ext>
            </p:extLst>
          </p:nvPr>
        </p:nvGraphicFramePr>
        <p:xfrm>
          <a:off x="425625" y="3562162"/>
          <a:ext cx="5402504" cy="2583160"/>
        </p:xfrm>
        <a:graphic>
          <a:graphicData uri="http://schemas.openxmlformats.org/drawingml/2006/table">
            <a:tbl>
              <a:tblPr/>
              <a:tblGrid>
                <a:gridCol w="1037331">
                  <a:extLst>
                    <a:ext uri="{9D8B030D-6E8A-4147-A177-3AD203B41FA5}">
                      <a16:colId xmlns:a16="http://schemas.microsoft.com/office/drawing/2014/main" val="533020059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864665870"/>
                    </a:ext>
                  </a:extLst>
                </a:gridCol>
                <a:gridCol w="1698171">
                  <a:extLst>
                    <a:ext uri="{9D8B030D-6E8A-4147-A177-3AD203B41FA5}">
                      <a16:colId xmlns:a16="http://schemas.microsoft.com/office/drawing/2014/main" val="1173367562"/>
                    </a:ext>
                  </a:extLst>
                </a:gridCol>
                <a:gridCol w="1578430">
                  <a:extLst>
                    <a:ext uri="{9D8B030D-6E8A-4147-A177-3AD203B41FA5}">
                      <a16:colId xmlns:a16="http://schemas.microsoft.com/office/drawing/2014/main" val="794837238"/>
                    </a:ext>
                  </a:extLst>
                </a:gridCol>
              </a:tblGrid>
              <a:tr h="3223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​阶段​</a:t>
                      </a:r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功能编号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功能项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案例解析（</a:t>
                      </a:r>
                      <a:r>
                        <a:rPr lang="en-US" altLang="zh-CN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《</a:t>
                      </a:r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哈利</a:t>
                      </a:r>
                      <a:r>
                        <a:rPr lang="en-US" altLang="zh-CN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·</a:t>
                      </a:r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波特与魔法石</a:t>
                      </a:r>
                      <a:r>
                        <a:rPr lang="en-US" altLang="zh-CN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》</a:t>
                      </a:r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）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977184"/>
                  </a:ext>
                </a:extLst>
              </a:tr>
              <a:tr h="3223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​初始平静​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1-7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离家</a:t>
                      </a:r>
                      <a:r>
                        <a:rPr lang="en-US" altLang="zh-CN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/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禁令→违禁→欺骗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德思礼家虐待哈利（破坏）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901474"/>
                  </a:ext>
                </a:extLst>
              </a:tr>
              <a:tr h="3223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​危机爆发​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8-10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加害→缺失→干预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海格出现告知身世（救援召唤）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282339"/>
                  </a:ext>
                </a:extLst>
              </a:tr>
              <a:tr h="3223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​英雄行动​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11-18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出发→考验→援助→转移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分院帽测试（考验），赫敏赠袍（宝物获取）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484220"/>
                  </a:ext>
                </a:extLst>
              </a:tr>
              <a:tr h="3223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​决战​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19-21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战斗→标记→胜利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巫师棋牺牲（战斗），哈利触碰奇洛（标记）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11744"/>
                  </a:ext>
                </a:extLst>
              </a:tr>
              <a:tr h="3223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​归来​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22-26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追踪→救援→伪装→困难任务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逃脱密室（追踪），邓校解释真相（揭露）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995271"/>
                  </a:ext>
                </a:extLst>
              </a:tr>
              <a:tr h="3223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​新秩序​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27-31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揭露→变身→惩罚→婚礼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伏地魔灵魂撕裂（惩罚），学院杯（奖赏）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38752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EFDC80F0-712E-B76D-27EE-22588EF2CFDF}"/>
              </a:ext>
            </a:extLst>
          </p:cNvPr>
          <p:cNvSpPr txBox="1"/>
          <p:nvPr/>
        </p:nvSpPr>
        <p:spPr>
          <a:xfrm>
            <a:off x="5942059" y="783927"/>
            <a:ext cx="61232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600" b="1" dirty="0">
                <a:latin typeface="inherit"/>
                <a:ea typeface="PingFang SC" panose="020B0400000000000000" pitchFamily="34" charset="-122"/>
              </a:rPr>
              <a:t>三</a:t>
            </a:r>
            <a:r>
              <a:rPr lang="zh-CN" altLang="en-US" sz="1600" b="1" i="0" dirty="0">
                <a:effectLst/>
                <a:latin typeface="inherit"/>
                <a:ea typeface="PingFang SC" panose="020B0400000000000000" pitchFamily="34" charset="-122"/>
              </a:rPr>
              <a:t>、坎贝尔英雄之旅</a:t>
            </a:r>
            <a:r>
              <a:rPr lang="en-US" altLang="zh-CN" sz="1600" b="1" i="0" dirty="0">
                <a:effectLst/>
                <a:latin typeface="inherit"/>
                <a:ea typeface="PingFang SC" panose="020B0400000000000000" pitchFamily="34" charset="-122"/>
              </a:rPr>
              <a:t>17</a:t>
            </a:r>
            <a:r>
              <a:rPr lang="zh-CN" altLang="en-US" sz="1600" b="1" i="0" dirty="0">
                <a:effectLst/>
                <a:latin typeface="inherit"/>
                <a:ea typeface="PingFang SC" panose="020B0400000000000000" pitchFamily="34" charset="-122"/>
              </a:rPr>
              <a:t>步模型​</a:t>
            </a:r>
            <a:r>
              <a:rPr lang="zh-CN" altLang="en-US" sz="16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br>
              <a:rPr lang="zh-CN" altLang="en-US" sz="16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</a:b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400" b="1" i="0" dirty="0">
                <a:effectLst/>
                <a:latin typeface="inherit"/>
                <a:ea typeface="PingFang SC" panose="020B0400000000000000" pitchFamily="34" charset="-122"/>
              </a:rPr>
              <a:t>​本质​</a:t>
            </a: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​：全球神话共享的 ​</a:t>
            </a:r>
            <a:r>
              <a:rPr lang="zh-CN" altLang="en-US" sz="1400" b="1" i="0" dirty="0">
                <a:effectLst/>
                <a:latin typeface="inherit"/>
                <a:ea typeface="PingFang SC" panose="020B0400000000000000" pitchFamily="34" charset="-122"/>
              </a:rPr>
              <a:t>​心理成长程序​</a:t>
            </a: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​，分为 ​</a:t>
            </a:r>
            <a:r>
              <a:rPr lang="zh-CN" altLang="en-US" sz="1400" b="1" i="0" dirty="0">
                <a:effectLst/>
                <a:latin typeface="inherit"/>
                <a:ea typeface="PingFang SC" panose="020B0400000000000000" pitchFamily="34" charset="-122"/>
              </a:rPr>
              <a:t>​启程→启蒙→归来​</a:t>
            </a: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 三幕剧，对应人性深层需求。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4FE07B5B-ED3F-3E92-CB4B-C1EC191CE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312094"/>
              </p:ext>
            </p:extLst>
          </p:nvPr>
        </p:nvGraphicFramePr>
        <p:xfrm>
          <a:off x="6134047" y="1827736"/>
          <a:ext cx="5250255" cy="2766560"/>
        </p:xfrm>
        <a:graphic>
          <a:graphicData uri="http://schemas.openxmlformats.org/drawingml/2006/table">
            <a:tbl>
              <a:tblPr/>
              <a:tblGrid>
                <a:gridCol w="903933">
                  <a:extLst>
                    <a:ext uri="{9D8B030D-6E8A-4147-A177-3AD203B41FA5}">
                      <a16:colId xmlns:a16="http://schemas.microsoft.com/office/drawing/2014/main" val="3012719149"/>
                    </a:ext>
                  </a:extLst>
                </a:gridCol>
                <a:gridCol w="1721194">
                  <a:extLst>
                    <a:ext uri="{9D8B030D-6E8A-4147-A177-3AD203B41FA5}">
                      <a16:colId xmlns:a16="http://schemas.microsoft.com/office/drawing/2014/main" val="3963605141"/>
                    </a:ext>
                  </a:extLst>
                </a:gridCol>
                <a:gridCol w="1312564">
                  <a:extLst>
                    <a:ext uri="{9D8B030D-6E8A-4147-A177-3AD203B41FA5}">
                      <a16:colId xmlns:a16="http://schemas.microsoft.com/office/drawing/2014/main" val="2250181933"/>
                    </a:ext>
                  </a:extLst>
                </a:gridCol>
                <a:gridCol w="1312564">
                  <a:extLst>
                    <a:ext uri="{9D8B030D-6E8A-4147-A177-3AD203B41FA5}">
                      <a16:colId xmlns:a16="http://schemas.microsoft.com/office/drawing/2014/main" val="3859476579"/>
                    </a:ext>
                  </a:extLst>
                </a:gridCol>
              </a:tblGrid>
              <a:tr h="24683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​阶段​</a:t>
                      </a:r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关键步骤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《</a:t>
                      </a:r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西游记</a:t>
                      </a:r>
                      <a:r>
                        <a:rPr lang="en-US" altLang="zh-CN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》</a:t>
                      </a:r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案例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《</a:t>
                      </a:r>
                      <a:r>
                        <a:rPr lang="zh-CN" altLang="en-US" sz="1000" b="1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狮子王</a:t>
                      </a:r>
                      <a:r>
                        <a:rPr lang="en-US" altLang="zh-CN" sz="1000" b="1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》</a:t>
                      </a:r>
                      <a:r>
                        <a:rPr lang="zh-CN" altLang="en-US" sz="1000" b="1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案例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789723"/>
                  </a:ext>
                </a:extLst>
              </a:tr>
              <a:tr h="24683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​启程​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1. 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平凡世界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花果山猴王逍遥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荣耀国辛巴无忧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161744"/>
                  </a:ext>
                </a:extLst>
              </a:tr>
              <a:tr h="246837"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2. 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冒险召唤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观音点化取经使命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木法沙展示王国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145452"/>
                  </a:ext>
                </a:extLst>
              </a:tr>
              <a:tr h="246837"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3. 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拒绝召唤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孙悟空拒戴金箍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辛巴逃避责任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643474"/>
                  </a:ext>
                </a:extLst>
              </a:tr>
              <a:tr h="246837"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4. 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遇见导师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唐僧解救五行山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狒狒拉飞奇指引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626"/>
                  </a:ext>
                </a:extLst>
              </a:tr>
              <a:tr h="28510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​启蒙​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8. 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考验之路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三打白骨精（群体考验）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丁满彭彭教“哈库那”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600587"/>
                  </a:ext>
                </a:extLst>
              </a:tr>
              <a:tr h="285101"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9. 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遇见女神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女儿国国王（情欲考验）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娜娜唤醒记忆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077539"/>
                  </a:ext>
                </a:extLst>
              </a:tr>
              <a:tr h="285101"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12. 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终极恩惠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如来赐真经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星夜中父亲灵魂告诫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497106"/>
                  </a:ext>
                </a:extLst>
              </a:tr>
              <a:tr h="24683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​归来​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15. 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拒绝回归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悟空成佛前恋战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辛巴不敢面对刀疤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569560"/>
                  </a:ext>
                </a:extLst>
              </a:tr>
              <a:tr h="246837"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17. 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新生掌控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五圣成真经传东土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辛巴登基万物复苏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703025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ED519E53-7719-4C48-C296-830806C6ACFD}"/>
              </a:ext>
            </a:extLst>
          </p:cNvPr>
          <p:cNvSpPr txBox="1"/>
          <p:nvPr/>
        </p:nvSpPr>
        <p:spPr>
          <a:xfrm>
            <a:off x="3126877" y="6133892"/>
            <a:ext cx="2359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事件行为逻辑（外部）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BBDAAA3-8040-4DD1-2900-5991503C573C}"/>
              </a:ext>
            </a:extLst>
          </p:cNvPr>
          <p:cNvSpPr txBox="1"/>
          <p:nvPr/>
        </p:nvSpPr>
        <p:spPr>
          <a:xfrm>
            <a:off x="8927850" y="4594295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0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心理成长轨迹（内部）</a:t>
            </a:r>
            <a:endParaRPr kumimoji="1"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45245EB-42F8-6132-4AA9-59A90B9D8834}"/>
              </a:ext>
            </a:extLst>
          </p:cNvPr>
          <p:cNvSpPr txBox="1"/>
          <p:nvPr/>
        </p:nvSpPr>
        <p:spPr>
          <a:xfrm>
            <a:off x="1388908" y="6122462"/>
            <a:ext cx="17949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民间幻想故事</a:t>
            </a:r>
            <a:endParaRPr lang="zh-CN" altLang="en-US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37E91B-1C25-118B-ECCD-4F07BF35FF9B}"/>
              </a:ext>
            </a:extLst>
          </p:cNvPr>
          <p:cNvSpPr txBox="1"/>
          <p:nvPr/>
        </p:nvSpPr>
        <p:spPr>
          <a:xfrm>
            <a:off x="6438234" y="4594296"/>
            <a:ext cx="2636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神话</a:t>
            </a:r>
            <a:r>
              <a:rPr lang="en-US" altLang="zh-CN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影视</a:t>
            </a:r>
            <a:r>
              <a:rPr lang="en-US" altLang="zh-CN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小说全体裁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56E809E-799F-F3A6-CB2A-9BA2AA094309}"/>
              </a:ext>
            </a:extLst>
          </p:cNvPr>
          <p:cNvSpPr txBox="1"/>
          <p:nvPr/>
        </p:nvSpPr>
        <p:spPr>
          <a:xfrm>
            <a:off x="6092983" y="5221554"/>
            <a:ext cx="611857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四</a:t>
            </a:r>
            <a:r>
              <a:rPr lang="zh-CN" altLang="en-US" sz="16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、弗雷塔格金字塔（戏剧性结构）</a:t>
            </a:r>
            <a:endParaRPr lang="en-US" altLang="zh-CN" sz="1600" b="1" i="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 fontAlgn="base"/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400" b="1" i="0" dirty="0">
                <a:effectLst/>
                <a:latin typeface="inherit"/>
                <a:ea typeface="PingFang SC" panose="020B0400000000000000" pitchFamily="34" charset="-122"/>
              </a:rPr>
              <a:t>​公式​</a:t>
            </a: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​：​</a:t>
            </a:r>
            <a:r>
              <a:rPr lang="zh-CN" altLang="en-US" sz="1400" b="1" i="0" dirty="0">
                <a:effectLst/>
                <a:latin typeface="inherit"/>
                <a:ea typeface="PingFang SC" panose="020B0400000000000000" pitchFamily="34" charset="-122"/>
              </a:rPr>
              <a:t>​开端 → 上升行动 → 高潮 → 下降行动 → 结局</a:t>
            </a:r>
            <a:endParaRPr lang="en-US" altLang="zh-CN" sz="1400" b="1" i="0" dirty="0">
              <a:effectLst/>
              <a:latin typeface="inherit"/>
              <a:ea typeface="PingFang SC" panose="020B04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BAB159F-B400-9C85-A32D-4F716BDA46F3}"/>
              </a:ext>
            </a:extLst>
          </p:cNvPr>
          <p:cNvSpPr txBox="1"/>
          <p:nvPr/>
        </p:nvSpPr>
        <p:spPr>
          <a:xfrm>
            <a:off x="6092983" y="5952710"/>
            <a:ext cx="6118578" cy="687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五</a:t>
            </a:r>
            <a:r>
              <a:rPr lang="zh-CN" altLang="en-US" sz="16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、托多洛夫平衡理论</a:t>
            </a:r>
            <a:endParaRPr lang="en-US" altLang="zh-CN" sz="1600" b="1" i="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 fontAlgn="base">
              <a:lnSpc>
                <a:spcPts val="2400"/>
              </a:lnSpc>
            </a:pPr>
            <a:r>
              <a:rPr lang="zh-CN" altLang="en-US" sz="1400" b="1" i="0" dirty="0">
                <a:effectLst/>
                <a:latin typeface="inherit"/>
                <a:ea typeface="PingFang SC" panose="020B0400000000000000" pitchFamily="34" charset="-122"/>
              </a:rPr>
              <a:t>公式​</a:t>
            </a: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​：​</a:t>
            </a:r>
            <a:r>
              <a:rPr lang="zh-CN" altLang="en-US" sz="1400" b="1" i="0" dirty="0">
                <a:effectLst/>
                <a:latin typeface="inherit"/>
                <a:ea typeface="PingFang SC" panose="020B0400000000000000" pitchFamily="34" charset="-122"/>
              </a:rPr>
              <a:t>​平衡</a:t>
            </a:r>
            <a:r>
              <a:rPr lang="en-US" altLang="zh-CN" sz="1400" b="1" i="0" dirty="0">
                <a:effectLst/>
                <a:latin typeface="inherit"/>
                <a:ea typeface="PingFang SC" panose="020B0400000000000000" pitchFamily="34" charset="-122"/>
              </a:rPr>
              <a:t>1</a:t>
            </a:r>
            <a:r>
              <a:rPr lang="zh-CN" altLang="en-US" sz="1400" b="1" i="0" dirty="0">
                <a:effectLst/>
                <a:latin typeface="inherit"/>
                <a:ea typeface="PingFang SC" panose="020B0400000000000000" pitchFamily="34" charset="-122"/>
              </a:rPr>
              <a:t> → 失衡 → 平衡</a:t>
            </a:r>
            <a:r>
              <a:rPr lang="en-US" altLang="zh-CN" sz="1400" b="1" i="0" dirty="0">
                <a:effectLst/>
                <a:latin typeface="inherit"/>
                <a:ea typeface="PingFang SC" panose="020B0400000000000000" pitchFamily="34" charset="-122"/>
              </a:rPr>
              <a:t>2</a:t>
            </a:r>
            <a:endParaRPr lang="zh-CN" altLang="en-US" sz="1400" b="1" i="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C9D69D6-42B7-5B05-2BBC-705D06AC0B1F}"/>
              </a:ext>
            </a:extLst>
          </p:cNvPr>
          <p:cNvGrpSpPr/>
          <p:nvPr/>
        </p:nvGrpSpPr>
        <p:grpSpPr>
          <a:xfrm>
            <a:off x="115208" y="-519476"/>
            <a:ext cx="2701342" cy="1038951"/>
            <a:chOff x="1386" y="-239"/>
            <a:chExt cx="4254" cy="1636"/>
          </a:xfrm>
        </p:grpSpPr>
        <p:sp>
          <p:nvSpPr>
            <p:cNvPr id="3" name="TextBox 113">
              <a:extLst>
                <a:ext uri="{FF2B5EF4-FFF2-40B4-BE49-F238E27FC236}">
                  <a16:creationId xmlns:a16="http://schemas.microsoft.com/office/drawing/2014/main" id="{3424E4BD-286D-41E2-D900-8E075F2BBBC9}"/>
                </a:ext>
              </a:extLst>
            </p:cNvPr>
            <p:cNvSpPr txBox="1"/>
            <p:nvPr/>
          </p:nvSpPr>
          <p:spPr>
            <a:xfrm>
              <a:off x="2327" y="-239"/>
              <a:ext cx="3313" cy="1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920"/>
                </a:lnSpc>
              </a:pPr>
              <a:r>
                <a:rPr lang="zh-CN" altLang="en-US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叙事情节划分参考</a:t>
              </a:r>
            </a:p>
          </p:txBody>
        </p:sp>
        <p:pic>
          <p:nvPicPr>
            <p:cNvPr id="4" name="图片 136" descr="仅校徽">
              <a:extLst>
                <a:ext uri="{FF2B5EF4-FFF2-40B4-BE49-F238E27FC236}">
                  <a16:creationId xmlns:a16="http://schemas.microsoft.com/office/drawing/2014/main" id="{8F8F132D-69E1-23C9-CAF8-C1482AD06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6" y="782"/>
              <a:ext cx="615" cy="615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0FC27098-5530-0001-9165-023C32F70BA6}"/>
              </a:ext>
            </a:extLst>
          </p:cNvPr>
          <p:cNvSpPr txBox="1"/>
          <p:nvPr/>
        </p:nvSpPr>
        <p:spPr>
          <a:xfrm>
            <a:off x="6555137" y="170306"/>
            <a:ext cx="57739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可以使用目前已有的西方情节划分方式也可以提出自己的划分方式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839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AE1B9D5-7137-1101-15B6-4CAF64881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626380"/>
              </p:ext>
            </p:extLst>
          </p:nvPr>
        </p:nvGraphicFramePr>
        <p:xfrm>
          <a:off x="637309" y="646546"/>
          <a:ext cx="4865511" cy="5730204"/>
        </p:xfrm>
        <a:graphic>
          <a:graphicData uri="http://schemas.openxmlformats.org/drawingml/2006/table">
            <a:tbl>
              <a:tblPr/>
              <a:tblGrid>
                <a:gridCol w="985266">
                  <a:extLst>
                    <a:ext uri="{9D8B030D-6E8A-4147-A177-3AD203B41FA5}">
                      <a16:colId xmlns:a16="http://schemas.microsoft.com/office/drawing/2014/main" val="162429166"/>
                    </a:ext>
                  </a:extLst>
                </a:gridCol>
                <a:gridCol w="1272512">
                  <a:extLst>
                    <a:ext uri="{9D8B030D-6E8A-4147-A177-3AD203B41FA5}">
                      <a16:colId xmlns:a16="http://schemas.microsoft.com/office/drawing/2014/main" val="705046676"/>
                    </a:ext>
                  </a:extLst>
                </a:gridCol>
                <a:gridCol w="2607733">
                  <a:extLst>
                    <a:ext uri="{9D8B030D-6E8A-4147-A177-3AD203B41FA5}">
                      <a16:colId xmlns:a16="http://schemas.microsoft.com/office/drawing/2014/main" val="2121010649"/>
                    </a:ext>
                  </a:extLst>
                </a:gridCol>
              </a:tblGrid>
              <a:tr h="1056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功能编号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关键术语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功能描述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668665"/>
                  </a:ext>
                </a:extLst>
              </a:tr>
              <a:tr h="1056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0​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初始状态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引介家庭成员或英雄的背景设定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516972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1​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缺席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家庭成员离开或不在家，打破初始平衡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344711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2​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禁令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对主角下达禁止性命令（如“勿开此门”）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677917"/>
                  </a:ext>
                </a:extLst>
              </a:tr>
              <a:tr h="1056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3​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违背禁令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主角违反禁令，触发冲突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293516"/>
                  </a:ext>
                </a:extLst>
              </a:tr>
              <a:tr h="1056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4​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刺探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反派试探受害者信息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025207"/>
                  </a:ext>
                </a:extLst>
              </a:tr>
              <a:tr h="1056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5​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传递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反派获取受害者关键信息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728270"/>
                  </a:ext>
                </a:extLst>
              </a:tr>
              <a:tr h="1056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6​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诈骗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反派欺骗受害者（如伪装、谎言）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019374"/>
                  </a:ext>
                </a:extLst>
              </a:tr>
              <a:tr h="1056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7​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共谋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受害者中计，无意助敌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818138"/>
                  </a:ext>
                </a:extLst>
              </a:tr>
              <a:tr h="22092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8​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​罪行​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 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/ 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​缺乏​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​罪行​</a:t>
                      </a:r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​：反派伤害家庭成员；​</a:t>
                      </a:r>
                      <a:r>
                        <a:rPr lang="zh-CN" altLang="en-US" sz="800" b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​缺乏​</a:t>
                      </a:r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​：家庭缺失某物或渴求某物（如健康、财富）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547199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9​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调停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灾难显现，英雄接受任务或主动出征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810259"/>
                  </a:ext>
                </a:extLst>
              </a:tr>
              <a:tr h="1056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10​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反击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英雄决定对抗灾难或反派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63771"/>
                  </a:ext>
                </a:extLst>
              </a:tr>
              <a:tr h="1056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11​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出发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英雄离家开始冒险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564821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12​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考验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英雄经受测试</a:t>
                      </a:r>
                      <a:r>
                        <a:rPr lang="en-US" altLang="zh-CN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/</a:t>
                      </a:r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攻击，为获得援助铺路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222210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13​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反应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英雄对援助者（赠予者）的行为作出回应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127303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14​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领受神力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英雄获赠法宝</a:t>
                      </a:r>
                      <a:r>
                        <a:rPr lang="en-US" altLang="zh-CN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/</a:t>
                      </a:r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魔力（如神剑、咒语）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620766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15​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空间转换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英雄被传送至目标地点（如骑飞马至敌营）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338329"/>
                  </a:ext>
                </a:extLst>
              </a:tr>
              <a:tr h="1056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16​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搏斗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英雄与反派直接对决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46896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17​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遇险获救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英雄陷入危机但被救援（如盟友相助）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762676"/>
                  </a:ext>
                </a:extLst>
              </a:tr>
              <a:tr h="1056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18​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胜利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反派被击败，英雄获胜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839104"/>
                  </a:ext>
                </a:extLst>
              </a:tr>
              <a:tr h="1056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19​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灾难解除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初始灾难解决，</a:t>
                      </a:r>
                      <a:r>
                        <a:rPr lang="en-US" altLang="zh-CN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"</a:t>
                      </a:r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缺乏</a:t>
                      </a:r>
                      <a:r>
                        <a:rPr lang="en-US" altLang="zh-CN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"</a:t>
                      </a:r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被补偿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187410"/>
                  </a:ext>
                </a:extLst>
              </a:tr>
              <a:tr h="1056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20​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归来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英雄启程返回家园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290452"/>
                  </a:ext>
                </a:extLst>
              </a:tr>
              <a:tr h="1056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21​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追捕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英雄归途中遭追杀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536053"/>
                  </a:ext>
                </a:extLst>
              </a:tr>
              <a:tr h="1056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22​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解救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英雄摆脱追捕（如渡河脱险）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73359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23​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无识英雄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英雄归乡后未被认出（如衣衫褴褛）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916180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24​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无理要求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假英雄冒领功劳（如声称自己救了公主）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197061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25​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艰巨任务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真英雄被要求证明身份（如比武、解谜）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817341"/>
                  </a:ext>
                </a:extLst>
              </a:tr>
              <a:tr h="1056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26​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完成任务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英雄成功解决难题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416797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27​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承认英雄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英雄身份被正式认可（如疤痕、信物为证）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352156"/>
                  </a:ext>
                </a:extLst>
              </a:tr>
              <a:tr h="1056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28​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揭露真相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假英雄</a:t>
                      </a:r>
                      <a:r>
                        <a:rPr lang="en-US" altLang="zh-CN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/</a:t>
                      </a:r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反派被揭穿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29830"/>
                  </a:ext>
                </a:extLst>
              </a:tr>
              <a:tr h="1056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29​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身份转换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英雄获得新地位（如加冕为王）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319218"/>
                  </a:ext>
                </a:extLst>
              </a:tr>
              <a:tr h="1056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30​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惩罚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反派受惩（如流放、处决）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746930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-US" altLang="zh-CN" sz="8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31​</a:t>
                      </a:r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2019" marR="32019" marT="24014" marB="240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婚礼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英雄与公主结婚并登基，达成圆满结局</a:t>
                      </a:r>
                    </a:p>
                  </a:txBody>
                  <a:tcPr marL="32019" marR="32019" marT="24014" marB="240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399754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C683B4C-CA2F-9A6D-EB20-29AC63FAD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019227"/>
              </p:ext>
            </p:extLst>
          </p:nvPr>
        </p:nvGraphicFramePr>
        <p:xfrm>
          <a:off x="5714933" y="1270136"/>
          <a:ext cx="5622516" cy="4483024"/>
        </p:xfrm>
        <a:graphic>
          <a:graphicData uri="http://schemas.openxmlformats.org/drawingml/2006/table">
            <a:tbl>
              <a:tblPr/>
              <a:tblGrid>
                <a:gridCol w="948591">
                  <a:extLst>
                    <a:ext uri="{9D8B030D-6E8A-4147-A177-3AD203B41FA5}">
                      <a16:colId xmlns:a16="http://schemas.microsoft.com/office/drawing/2014/main" val="2999482888"/>
                    </a:ext>
                  </a:extLst>
                </a:gridCol>
                <a:gridCol w="2302933">
                  <a:extLst>
                    <a:ext uri="{9D8B030D-6E8A-4147-A177-3AD203B41FA5}">
                      <a16:colId xmlns:a16="http://schemas.microsoft.com/office/drawing/2014/main" val="2618343348"/>
                    </a:ext>
                  </a:extLst>
                </a:gridCol>
                <a:gridCol w="2370992">
                  <a:extLst>
                    <a:ext uri="{9D8B030D-6E8A-4147-A177-3AD203B41FA5}">
                      <a16:colId xmlns:a16="http://schemas.microsoft.com/office/drawing/2014/main" val="1917541761"/>
                    </a:ext>
                  </a:extLst>
                </a:gridCol>
              </a:tblGrid>
              <a:tr h="2689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叙事角色</a:t>
                      </a:r>
                    </a:p>
                  </a:txBody>
                  <a:tcPr marL="81486" marR="81486" marT="61114" marB="611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核心功能编号及描述</a:t>
                      </a:r>
                    </a:p>
                  </a:txBody>
                  <a:tcPr marL="81486" marR="81486" marT="61114" marB="611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功能执行逻辑说明</a:t>
                      </a:r>
                    </a:p>
                  </a:txBody>
                  <a:tcPr marL="81486" marR="81486" marT="61114" marB="611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309269"/>
                  </a:ext>
                </a:extLst>
              </a:tr>
              <a:tr h="56225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>
                          <a:solidFill>
                            <a:srgbClr val="666666"/>
                          </a:solidFill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​坏人​</a:t>
                      </a:r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81486" marR="81486" marT="61114" marB="611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8. </a:t>
                      </a:r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罪行</a:t>
                      </a:r>
                      <a:b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</a:br>
                      <a:r>
                        <a:rPr lang="en-US" altLang="zh-CN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16. </a:t>
                      </a:r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搏斗</a:t>
                      </a:r>
                      <a:b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</a:br>
                      <a:r>
                        <a:rPr lang="en-US" altLang="zh-CN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21. </a:t>
                      </a:r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追捕</a:t>
                      </a:r>
                    </a:p>
                  </a:txBody>
                  <a:tcPr marL="81486" marR="81486" marT="61114" marB="611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制造灾难 → 与英雄对抗 → 失败后追杀</a:t>
                      </a:r>
                    </a:p>
                  </a:txBody>
                  <a:tcPr marL="81486" marR="81486" marT="61114" marB="611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143915"/>
                  </a:ext>
                </a:extLst>
              </a:tr>
              <a:tr h="56225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>
                          <a:solidFill>
                            <a:srgbClr val="666666"/>
                          </a:solidFill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​神助​</a:t>
                      </a:r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81486" marR="81486" marT="61114" marB="611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12. </a:t>
                      </a:r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考验</a:t>
                      </a:r>
                      <a:b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</a:br>
                      <a:r>
                        <a:rPr lang="en-US" altLang="zh-CN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14. </a:t>
                      </a:r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领受神力</a:t>
                      </a:r>
                      <a:b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</a:br>
                      <a:r>
                        <a:rPr lang="en-US" altLang="zh-CN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17. </a:t>
                      </a:r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遇险获救</a:t>
                      </a:r>
                    </a:p>
                  </a:txBody>
                  <a:tcPr marL="81486" marR="81486" marT="61114" marB="611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测试英雄 → 赐予能力 → 危机时救援</a:t>
                      </a:r>
                    </a:p>
                  </a:txBody>
                  <a:tcPr marL="81486" marR="81486" marT="61114" marB="611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241889"/>
                  </a:ext>
                </a:extLst>
              </a:tr>
              <a:tr h="8556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>
                          <a:solidFill>
                            <a:srgbClr val="666666"/>
                          </a:solidFill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​帮助者​</a:t>
                      </a:r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81486" marR="81486" marT="61114" marB="611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15. </a:t>
                      </a:r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空间转换</a:t>
                      </a:r>
                      <a:b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</a:br>
                      <a:r>
                        <a:rPr lang="en-US" altLang="zh-CN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19. </a:t>
                      </a:r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灾难解除</a:t>
                      </a:r>
                      <a:b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</a:br>
                      <a:r>
                        <a:rPr lang="en-US" altLang="zh-CN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22. </a:t>
                      </a:r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解救</a:t>
                      </a:r>
                      <a:b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</a:br>
                      <a:r>
                        <a:rPr lang="en-US" altLang="zh-CN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26. </a:t>
                      </a:r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完成任务</a:t>
                      </a:r>
                      <a:b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</a:br>
                      <a:r>
                        <a:rPr lang="en-US" altLang="zh-CN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29. </a:t>
                      </a:r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身份转换</a:t>
                      </a:r>
                    </a:p>
                  </a:txBody>
                  <a:tcPr marL="81486" marR="81486" marT="61114" marB="611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传送英雄 → 解决灾难 → 脱困 → 完成挑战 → 助其晋升</a:t>
                      </a:r>
                    </a:p>
                  </a:txBody>
                  <a:tcPr marL="81486" marR="81486" marT="61114" marB="611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834249"/>
                  </a:ext>
                </a:extLst>
              </a:tr>
              <a:tr h="70892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>
                          <a:solidFill>
                            <a:srgbClr val="666666"/>
                          </a:solidFill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​公主</a:t>
                      </a:r>
                      <a:r>
                        <a:rPr lang="en-US" altLang="zh-CN" sz="1000" b="1">
                          <a:solidFill>
                            <a:srgbClr val="666666"/>
                          </a:solidFill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/</a:t>
                      </a:r>
                      <a:r>
                        <a:rPr lang="zh-CN" altLang="en-US" sz="1000" b="1">
                          <a:solidFill>
                            <a:srgbClr val="666666"/>
                          </a:solidFill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国王​</a:t>
                      </a:r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81486" marR="81486" marT="61114" marB="611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25. </a:t>
                      </a:r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艰巨任务</a:t>
                      </a:r>
                      <a:b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</a:br>
                      <a:r>
                        <a:rPr lang="en-US" altLang="zh-CN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28. </a:t>
                      </a:r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揭露真相</a:t>
                      </a:r>
                      <a:b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</a:br>
                      <a:r>
                        <a:rPr lang="en-US" altLang="zh-CN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30. </a:t>
                      </a:r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惩罚</a:t>
                      </a:r>
                      <a:b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</a:br>
                      <a:r>
                        <a:rPr lang="en-US" altLang="zh-CN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31. </a:t>
                      </a:r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婚礼</a:t>
                      </a:r>
                    </a:p>
                  </a:txBody>
                  <a:tcPr marL="81486" marR="81486" marT="61114" marB="611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设最终考验 → 指认假英雄 → 惩恶 → 与英雄成婚</a:t>
                      </a:r>
                    </a:p>
                  </a:txBody>
                  <a:tcPr marL="81486" marR="81486" marT="61114" marB="611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760297"/>
                  </a:ext>
                </a:extLst>
              </a:tr>
              <a:tr h="2689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>
                          <a:solidFill>
                            <a:srgbClr val="666666"/>
                          </a:solidFill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​派遣者​</a:t>
                      </a:r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81486" marR="81486" marT="61114" marB="611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9. </a:t>
                      </a:r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调停</a:t>
                      </a:r>
                    </a:p>
                  </a:txBody>
                  <a:tcPr marL="81486" marR="81486" marT="61114" marB="611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派遣英雄出征解决灾难</a:t>
                      </a:r>
                    </a:p>
                  </a:txBody>
                  <a:tcPr marL="81486" marR="81486" marT="61114" marB="611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825657"/>
                  </a:ext>
                </a:extLst>
              </a:tr>
              <a:tr h="56225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>
                          <a:solidFill>
                            <a:srgbClr val="666666"/>
                          </a:solidFill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​英雄​</a:t>
                      </a:r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81486" marR="81486" marT="61114" marB="611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10. </a:t>
                      </a:r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反击</a:t>
                      </a:r>
                      <a:b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</a:br>
                      <a:r>
                        <a:rPr lang="en-US" altLang="zh-CN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13. </a:t>
                      </a:r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反应</a:t>
                      </a:r>
                      <a:b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</a:br>
                      <a:r>
                        <a:rPr lang="en-US" altLang="zh-CN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31. </a:t>
                      </a:r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婚礼</a:t>
                      </a:r>
                    </a:p>
                  </a:txBody>
                  <a:tcPr marL="81486" marR="81486" marT="61114" marB="611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接受挑战 → 回应赠予者 → 最终成婚（注：婚礼为共享功能）</a:t>
                      </a:r>
                    </a:p>
                  </a:txBody>
                  <a:tcPr marL="81486" marR="81486" marT="61114" marB="611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64777"/>
                  </a:ext>
                </a:extLst>
              </a:tr>
              <a:tr h="56225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>
                          <a:solidFill>
                            <a:srgbClr val="666666"/>
                          </a:solidFill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​假英雄​</a:t>
                      </a:r>
                      <a:r>
                        <a:rPr lang="zh-CN" altLang="en-US" sz="1000" b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81486" marR="81486" marT="61114" marB="61114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dirty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10. </a:t>
                      </a:r>
                      <a:r>
                        <a:rPr lang="zh-CN" altLang="en-US" sz="1000" b="0" dirty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反击</a:t>
                      </a:r>
                      <a:br>
                        <a:rPr lang="zh-CN" altLang="en-US" sz="1000" b="0" dirty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</a:br>
                      <a:r>
                        <a:rPr lang="en-US" altLang="zh-CN" sz="1000" b="0" dirty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13. </a:t>
                      </a:r>
                      <a:r>
                        <a:rPr lang="zh-CN" altLang="en-US" sz="1000" b="0" dirty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反应</a:t>
                      </a:r>
                      <a:br>
                        <a:rPr lang="zh-CN" altLang="en-US" sz="1000" b="0" dirty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</a:br>
                      <a:r>
                        <a:rPr lang="en-US" altLang="zh-CN" sz="1000" b="0" dirty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24. </a:t>
                      </a:r>
                      <a:r>
                        <a:rPr lang="zh-CN" altLang="en-US" sz="1000" b="0" dirty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无理要求</a:t>
                      </a:r>
                    </a:p>
                  </a:txBody>
                  <a:tcPr marL="81486" marR="81486" marT="61114" marB="611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dirty="0">
                          <a:solidFill>
                            <a:srgbClr val="66666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冒充英雄应战 → 假装回应赠予者 → 冒领功劳</a:t>
                      </a:r>
                    </a:p>
                  </a:txBody>
                  <a:tcPr marL="81486" marR="81486" marT="61114" marB="61114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94622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0DCD3A64-10F6-13E5-7090-802F2BF89EBA}"/>
              </a:ext>
            </a:extLst>
          </p:cNvPr>
          <p:cNvSpPr txBox="1"/>
          <p:nvPr/>
        </p:nvSpPr>
        <p:spPr>
          <a:xfrm>
            <a:off x="2454820" y="6460959"/>
            <a:ext cx="126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普洛普</a:t>
            </a:r>
            <a:r>
              <a:rPr lang="en-US" altLang="zh-CN" sz="120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31</a:t>
            </a:r>
            <a:r>
              <a:rPr lang="zh-CN" altLang="en-US" sz="120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功能项</a:t>
            </a:r>
            <a:endParaRPr lang="zh-CN" altLang="en-US" sz="1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E9B18B-5BA5-00D7-8AFD-D206FD9EB2B4}"/>
              </a:ext>
            </a:extLst>
          </p:cNvPr>
          <p:cNvSpPr txBox="1"/>
          <p:nvPr/>
        </p:nvSpPr>
        <p:spPr>
          <a:xfrm>
            <a:off x="7763164" y="5883685"/>
            <a:ext cx="1944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普洛普</a:t>
            </a:r>
            <a:r>
              <a:rPr lang="en-US" altLang="zh-CN" sz="120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31</a:t>
            </a:r>
            <a:r>
              <a:rPr lang="zh-CN" altLang="en-US" sz="120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功能项对应角色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40717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76390A8A-0C99-0CEC-5081-31305DCC97A4}"/>
              </a:ext>
            </a:extLst>
          </p:cNvPr>
          <p:cNvGrpSpPr/>
          <p:nvPr/>
        </p:nvGrpSpPr>
        <p:grpSpPr>
          <a:xfrm>
            <a:off x="712755" y="640514"/>
            <a:ext cx="1772537" cy="6094208"/>
            <a:chOff x="793584" y="783412"/>
            <a:chExt cx="1772537" cy="6074589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1544AB1-56CE-F087-128B-9AE59CB5C757}"/>
                </a:ext>
              </a:extLst>
            </p:cNvPr>
            <p:cNvSpPr/>
            <p:nvPr/>
          </p:nvSpPr>
          <p:spPr>
            <a:xfrm>
              <a:off x="1006675" y="783412"/>
              <a:ext cx="1346356" cy="56659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reader</a:t>
              </a:r>
              <a:endParaRPr kumimoji="1"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64871B-D97B-E834-4FD5-54BBFE96FFE8}"/>
                </a:ext>
              </a:extLst>
            </p:cNvPr>
            <p:cNvSpPr/>
            <p:nvPr/>
          </p:nvSpPr>
          <p:spPr>
            <a:xfrm>
              <a:off x="1006675" y="1728329"/>
              <a:ext cx="1346356" cy="56659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splitter</a:t>
              </a:r>
              <a:endParaRPr kumimoji="1"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B3541DC-88B1-5BA8-8149-9A0E48B691E2}"/>
                </a:ext>
              </a:extLst>
            </p:cNvPr>
            <p:cNvSpPr/>
            <p:nvPr/>
          </p:nvSpPr>
          <p:spPr>
            <a:xfrm>
              <a:off x="793584" y="2673246"/>
              <a:ext cx="1772537" cy="56659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promptBuilder</a:t>
              </a:r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9767471-65C7-1855-99E9-F2E5A9D98BB1}"/>
                </a:ext>
              </a:extLst>
            </p:cNvPr>
            <p:cNvSpPr/>
            <p:nvPr/>
          </p:nvSpPr>
          <p:spPr>
            <a:xfrm>
              <a:off x="1182159" y="3618163"/>
              <a:ext cx="995385" cy="56659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LLM</a:t>
              </a:r>
              <a:endParaRPr kumimoji="1"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03A72E-1EFD-F9BF-2A09-FF10D8342875}"/>
                </a:ext>
              </a:extLst>
            </p:cNvPr>
            <p:cNvSpPr/>
            <p:nvPr/>
          </p:nvSpPr>
          <p:spPr>
            <a:xfrm>
              <a:off x="953042" y="4509245"/>
              <a:ext cx="1453617" cy="56659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jsonParser</a:t>
              </a:r>
              <a:endParaRPr kumimoji="1"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71FEEE6-1830-4B8D-2F99-CBDB8ED8AB1A}"/>
                </a:ext>
              </a:extLst>
            </p:cNvPr>
            <p:cNvSpPr/>
            <p:nvPr/>
          </p:nvSpPr>
          <p:spPr>
            <a:xfrm>
              <a:off x="953042" y="5400327"/>
              <a:ext cx="1453617" cy="56659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deduplicator</a:t>
              </a:r>
              <a:endParaRPr kumimoji="1"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D857C22-08F6-8065-5FA5-B1CBCDB9C23D}"/>
                </a:ext>
              </a:extLst>
            </p:cNvPr>
            <p:cNvSpPr/>
            <p:nvPr/>
          </p:nvSpPr>
          <p:spPr>
            <a:xfrm>
              <a:off x="953041" y="6291410"/>
              <a:ext cx="1453617" cy="56659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neo4jWriter</a:t>
              </a:r>
              <a:endParaRPr kumimoji="1" lang="zh-CN" altLang="en-US" dirty="0"/>
            </a:p>
          </p:txBody>
        </p:sp>
      </p:grp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8D5DBA7D-39DD-8F47-AA58-5B376DE98EDB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1599024" y="1208935"/>
            <a:ext cx="0" cy="3795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DBCA270-FFA3-8566-E931-3DAF89C8D6C7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599024" y="2156904"/>
            <a:ext cx="0" cy="3795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D01F5F50-D8BA-E4D1-3289-28601267BA8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1599023" y="3104873"/>
            <a:ext cx="1" cy="3795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58FD221-665C-8C6E-1F0B-96B222DA49F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599022" y="4052841"/>
            <a:ext cx="1" cy="3255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83D1CD78-90E4-B948-F5AE-2F7E4D2D841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599022" y="4946801"/>
            <a:ext cx="0" cy="3255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5D850552-3CF4-999E-779F-653536FACF8E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1599021" y="5840761"/>
            <a:ext cx="1" cy="3255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11C9F0F-7923-58D8-0515-EC2114C1FB8A}"/>
              </a:ext>
            </a:extLst>
          </p:cNvPr>
          <p:cNvSpPr txBox="1"/>
          <p:nvPr/>
        </p:nvSpPr>
        <p:spPr>
          <a:xfrm>
            <a:off x="2605554" y="761412"/>
            <a:ext cx="758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数据阅读器：遍历文件夹，读入</a:t>
            </a:r>
            <a:r>
              <a:rPr kumimoji="1" lang="en-US" altLang="zh-CN" dirty="0"/>
              <a:t>txt</a:t>
            </a:r>
            <a:r>
              <a:rPr kumimoji="1" lang="zh-CN" altLang="en-US" dirty="0"/>
              <a:t>。返回</a:t>
            </a:r>
            <a:r>
              <a:rPr kumimoji="1" lang="en-US" altLang="zh-CN" dirty="0"/>
              <a:t> </a:t>
            </a:r>
            <a:r>
              <a:rPr kumimoji="1" lang="zh-CN" altLang="en-US" dirty="0"/>
              <a:t>“文件名</a:t>
            </a:r>
            <a:r>
              <a:rPr kumimoji="1" lang="en-US" altLang="zh-CN" dirty="0"/>
              <a:t>:</a:t>
            </a:r>
            <a:r>
              <a:rPr kumimoji="1" lang="zh-CN" altLang="en-US" dirty="0"/>
              <a:t>文件内容”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E7ED01E-52F5-C61E-1AC8-C96223DC3BA5}"/>
              </a:ext>
            </a:extLst>
          </p:cNvPr>
          <p:cNvSpPr txBox="1"/>
          <p:nvPr/>
        </p:nvSpPr>
        <p:spPr>
          <a:xfrm>
            <a:off x="2605554" y="1550609"/>
            <a:ext cx="821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文件划分器：将文件进行清洗（去换行、空格），以句号为分界线，</a:t>
            </a:r>
            <a:r>
              <a:rPr kumimoji="1" lang="en-US" altLang="zh-CN" dirty="0"/>
              <a:t>20</a:t>
            </a:r>
            <a:r>
              <a:rPr kumimoji="1" lang="zh-CN" altLang="en-US" dirty="0"/>
              <a:t>个句子为一组，划分段落。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691D2F4-BF83-79B7-326D-B4BF3CA1AD98}"/>
              </a:ext>
            </a:extLst>
          </p:cNvPr>
          <p:cNvSpPr txBox="1"/>
          <p:nvPr/>
        </p:nvSpPr>
        <p:spPr>
          <a:xfrm>
            <a:off x="2605554" y="2635996"/>
            <a:ext cx="82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提示词构建器：包含被解析内容、</a:t>
            </a:r>
            <a:r>
              <a:rPr kumimoji="1" lang="en-US" altLang="zh-CN" dirty="0"/>
              <a:t>schema</a:t>
            </a:r>
            <a:r>
              <a:rPr kumimoji="1" lang="zh-CN" altLang="en-US" dirty="0"/>
              <a:t>定义、例子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json</a:t>
            </a:r>
            <a:r>
              <a:rPr kumimoji="1" lang="zh-CN" altLang="en-US" dirty="0"/>
              <a:t>格式</a:t>
            </a:r>
            <a:r>
              <a:rPr kumimoji="1" lang="en-US" altLang="zh-CN" dirty="0"/>
              <a:t>)</a:t>
            </a:r>
            <a:r>
              <a:rPr kumimoji="1" lang="zh-CN" altLang="en-US" dirty="0"/>
              <a:t>。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E6CF813-CF3B-6A1E-8866-89691EE9F9DE}"/>
              </a:ext>
            </a:extLst>
          </p:cNvPr>
          <p:cNvSpPr txBox="1"/>
          <p:nvPr/>
        </p:nvSpPr>
        <p:spPr>
          <a:xfrm>
            <a:off x="2605554" y="3583964"/>
            <a:ext cx="82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模型调用器：使用</a:t>
            </a:r>
            <a:r>
              <a:rPr kumimoji="1" lang="en-US" altLang="zh-CN" dirty="0" err="1"/>
              <a:t>deepseek</a:t>
            </a:r>
            <a:r>
              <a:rPr kumimoji="1" lang="zh-CN" altLang="en-US" dirty="0"/>
              <a:t>接口调用</a:t>
            </a:r>
            <a:r>
              <a:rPr kumimoji="1" lang="en-US" altLang="zh-CN" dirty="0"/>
              <a:t>deepseek-v3</a:t>
            </a:r>
            <a:r>
              <a:rPr kumimoji="1" lang="zh-CN" altLang="en-US" dirty="0"/>
              <a:t>。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1742178-28BB-CB7D-ECBA-6EFD6B793709}"/>
              </a:ext>
            </a:extLst>
          </p:cNvPr>
          <p:cNvSpPr txBox="1"/>
          <p:nvPr/>
        </p:nvSpPr>
        <p:spPr>
          <a:xfrm>
            <a:off x="2605554" y="4532153"/>
            <a:ext cx="82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5.Json</a:t>
            </a:r>
            <a:r>
              <a:rPr kumimoji="1" lang="zh-CN" altLang="en-US" dirty="0"/>
              <a:t>解析器：从返回内容中解析</a:t>
            </a:r>
            <a:r>
              <a:rPr kumimoji="1" lang="en-US" altLang="zh-CN" dirty="0" err="1"/>
              <a:t>json</a:t>
            </a:r>
            <a:r>
              <a:rPr kumimoji="1" lang="zh-CN" altLang="en-US" dirty="0"/>
              <a:t>格式的内容（包括节点和关系）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1D7CF56-DF91-B2FF-8B75-0F9DFF173E95}"/>
              </a:ext>
            </a:extLst>
          </p:cNvPr>
          <p:cNvSpPr txBox="1"/>
          <p:nvPr/>
        </p:nvSpPr>
        <p:spPr>
          <a:xfrm>
            <a:off x="2605554" y="5371884"/>
            <a:ext cx="463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重复化简器：将名字相同的实体进行消除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84754E9-B832-0BF5-0DBE-EB739297CCD8}"/>
              </a:ext>
            </a:extLst>
          </p:cNvPr>
          <p:cNvSpPr txBox="1"/>
          <p:nvPr/>
        </p:nvSpPr>
        <p:spPr>
          <a:xfrm>
            <a:off x="2605554" y="6265846"/>
            <a:ext cx="524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7.</a:t>
            </a:r>
            <a:r>
              <a:rPr kumimoji="1" lang="zh-CN" altLang="en-US" dirty="0"/>
              <a:t>图谱知识库写入器：将节点和边写入知识库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5A5365A-02B1-4B2B-C850-0FC4865644A7}"/>
              </a:ext>
            </a:extLst>
          </p:cNvPr>
          <p:cNvSpPr txBox="1"/>
          <p:nvPr/>
        </p:nvSpPr>
        <p:spPr>
          <a:xfrm>
            <a:off x="2605554" y="2177291"/>
            <a:ext cx="9125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rgbClr val="FF0000"/>
                </a:solidFill>
              </a:rPr>
              <a:t>文学类文档之间没有跳转关系，将所有文档拼接然后按照句子划分，存在拼接处意思误解的可能性。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F6DD141-DA52-C94C-8E80-1C0A503813BC}"/>
              </a:ext>
            </a:extLst>
          </p:cNvPr>
          <p:cNvSpPr txBox="1"/>
          <p:nvPr/>
        </p:nvSpPr>
        <p:spPr>
          <a:xfrm>
            <a:off x="2605554" y="3098940"/>
            <a:ext cx="4757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</a:rPr>
              <a:t>Schema</a:t>
            </a:r>
            <a:r>
              <a:rPr kumimoji="1" lang="zh-CN" altLang="en-US" sz="1600" dirty="0">
                <a:solidFill>
                  <a:srgbClr val="FF0000"/>
                </a:solidFill>
              </a:rPr>
              <a:t>格式需要设计成</a:t>
            </a:r>
            <a:r>
              <a:rPr kumimoji="1" lang="en-US" altLang="zh-CN" sz="1600" dirty="0" err="1">
                <a:solidFill>
                  <a:srgbClr val="FF0000"/>
                </a:solidFill>
              </a:rPr>
              <a:t>json</a:t>
            </a:r>
            <a:r>
              <a:rPr kumimoji="1" lang="zh-CN" altLang="en-US" sz="1600" dirty="0">
                <a:solidFill>
                  <a:srgbClr val="FF0000"/>
                </a:solidFill>
              </a:rPr>
              <a:t>的风格会跟容易被理解。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3904C5C-3756-FF67-3ED9-C29829029F16}"/>
              </a:ext>
            </a:extLst>
          </p:cNvPr>
          <p:cNvSpPr txBox="1"/>
          <p:nvPr/>
        </p:nvSpPr>
        <p:spPr>
          <a:xfrm>
            <a:off x="2594407" y="3962124"/>
            <a:ext cx="9372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rgbClr val="FF0000"/>
                </a:solidFill>
              </a:rPr>
              <a:t>基于</a:t>
            </a:r>
            <a:r>
              <a:rPr kumimoji="1" lang="en-US" altLang="zh-CN" sz="1600" dirty="0">
                <a:solidFill>
                  <a:srgbClr val="FF0000"/>
                </a:solidFill>
              </a:rPr>
              <a:t>schema</a:t>
            </a:r>
            <a:r>
              <a:rPr kumimoji="1" lang="zh-CN" altLang="en-US" sz="1600" dirty="0">
                <a:solidFill>
                  <a:srgbClr val="FF0000"/>
                </a:solidFill>
              </a:rPr>
              <a:t>进行信息提取是一个信息密集型的任务，即需要模型针对有限的段落尽可能从多个维度分析，事实证明，</a:t>
            </a:r>
            <a:r>
              <a:rPr kumimoji="1" lang="en-US" altLang="zh-CN" sz="1600" dirty="0">
                <a:solidFill>
                  <a:srgbClr val="FF0000"/>
                </a:solidFill>
              </a:rPr>
              <a:t>r1-14b</a:t>
            </a:r>
            <a:r>
              <a:rPr kumimoji="1" lang="zh-CN" altLang="en-US" sz="1600" dirty="0">
                <a:solidFill>
                  <a:srgbClr val="FF0000"/>
                </a:solidFill>
              </a:rPr>
              <a:t>提取内容少于</a:t>
            </a:r>
            <a:r>
              <a:rPr kumimoji="1" lang="en-US" altLang="zh-CN" sz="1600" dirty="0">
                <a:solidFill>
                  <a:srgbClr val="FF0000"/>
                </a:solidFill>
              </a:rPr>
              <a:t>v3</a:t>
            </a:r>
            <a:r>
              <a:rPr kumimoji="1" lang="zh-CN" altLang="en-US" sz="1600" dirty="0">
                <a:solidFill>
                  <a:srgbClr val="FF0000"/>
                </a:solidFill>
              </a:rPr>
              <a:t>满血版。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5F1E870-7BA4-7073-CD00-38D218ED1454}"/>
              </a:ext>
            </a:extLst>
          </p:cNvPr>
          <p:cNvGrpSpPr/>
          <p:nvPr/>
        </p:nvGrpSpPr>
        <p:grpSpPr>
          <a:xfrm>
            <a:off x="115208" y="-519476"/>
            <a:ext cx="2701342" cy="1038951"/>
            <a:chOff x="1386" y="-239"/>
            <a:chExt cx="4254" cy="1636"/>
          </a:xfrm>
        </p:grpSpPr>
        <p:sp>
          <p:nvSpPr>
            <p:cNvPr id="12" name="TextBox 113">
              <a:extLst>
                <a:ext uri="{FF2B5EF4-FFF2-40B4-BE49-F238E27FC236}">
                  <a16:creationId xmlns:a16="http://schemas.microsoft.com/office/drawing/2014/main" id="{1654EAA3-E2E7-FFAE-A855-AF1D69739758}"/>
                </a:ext>
              </a:extLst>
            </p:cNvPr>
            <p:cNvSpPr txBox="1"/>
            <p:nvPr/>
          </p:nvSpPr>
          <p:spPr>
            <a:xfrm>
              <a:off x="2327" y="-239"/>
              <a:ext cx="3313" cy="1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920"/>
                </a:lnSpc>
              </a:pPr>
              <a:r>
                <a:rPr lang="zh-CN" altLang="en-US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划分方法论</a:t>
              </a:r>
              <a:r>
                <a:rPr lang="en-US" altLang="zh-CN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1</a:t>
              </a:r>
              <a:endParaRPr lang="zh-CN" altLang="en-US" sz="2000" dirty="0">
                <a:solidFill>
                  <a:srgbClr val="004AA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pic>
          <p:nvPicPr>
            <p:cNvPr id="15" name="图片 136" descr="仅校徽">
              <a:extLst>
                <a:ext uri="{FF2B5EF4-FFF2-40B4-BE49-F238E27FC236}">
                  <a16:creationId xmlns:a16="http://schemas.microsoft.com/office/drawing/2014/main" id="{3F8B542A-19A0-6747-FF49-3D9D0DB6F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6" y="782"/>
              <a:ext cx="615" cy="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3371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54E52-56FB-5F6D-E52C-0D37A9574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0566FF1-967B-1790-DCD3-C8C694EAC466}"/>
              </a:ext>
            </a:extLst>
          </p:cNvPr>
          <p:cNvGrpSpPr/>
          <p:nvPr/>
        </p:nvGrpSpPr>
        <p:grpSpPr>
          <a:xfrm>
            <a:off x="140938" y="-4217"/>
            <a:ext cx="13467142" cy="6862217"/>
            <a:chOff x="140938" y="25578"/>
            <a:chExt cx="13467142" cy="716179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0FF2C90-61E3-5118-805B-7ED6ED23D463}"/>
                </a:ext>
              </a:extLst>
            </p:cNvPr>
            <p:cNvGrpSpPr/>
            <p:nvPr/>
          </p:nvGrpSpPr>
          <p:grpSpPr>
            <a:xfrm>
              <a:off x="387883" y="621811"/>
              <a:ext cx="1897890" cy="1038113"/>
              <a:chOff x="813037" y="381896"/>
              <a:chExt cx="1346356" cy="1367944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51C801C-DC8B-72FF-BD9B-E127F2BB81F7}"/>
                  </a:ext>
                </a:extLst>
              </p:cNvPr>
              <p:cNvSpPr/>
              <p:nvPr/>
            </p:nvSpPr>
            <p:spPr>
              <a:xfrm>
                <a:off x="813037" y="381896"/>
                <a:ext cx="1346356" cy="568421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reader</a:t>
                </a:r>
                <a:endParaRPr kumimoji="1" lang="zh-CN" altLang="en-US" dirty="0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7357377-6EB3-8CFB-C132-EC54297B7761}"/>
                  </a:ext>
                </a:extLst>
              </p:cNvPr>
              <p:cNvSpPr/>
              <p:nvPr/>
            </p:nvSpPr>
            <p:spPr>
              <a:xfrm>
                <a:off x="813037" y="1181419"/>
                <a:ext cx="1346356" cy="568421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processor</a:t>
                </a:r>
                <a:endParaRPr kumimoji="1" lang="zh-CN" altLang="en-US" dirty="0"/>
              </a:p>
            </p:txBody>
          </p:sp>
        </p:grp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F3F2DB74-8533-5174-EB81-EEF1918D516D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>
              <a:off x="1336828" y="1053178"/>
              <a:ext cx="0" cy="175379"/>
            </a:xfrm>
            <a:prstGeom prst="straightConnector1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6FBDAB3-21F8-4E43-2C45-DA43F84A6C7A}"/>
                </a:ext>
              </a:extLst>
            </p:cNvPr>
            <p:cNvSpPr txBox="1"/>
            <p:nvPr/>
          </p:nvSpPr>
          <p:spPr>
            <a:xfrm>
              <a:off x="3196645" y="784957"/>
              <a:ext cx="8808175" cy="556691"/>
            </a:xfrm>
            <a:prstGeom prst="rect">
              <a:avLst/>
            </a:prstGeom>
            <a:noFill/>
            <a:ln w="12700">
              <a:solidFill>
                <a:schemeClr val="tx2">
                  <a:lumMod val="90000"/>
                  <a:lumOff val="10000"/>
                </a:schemeClr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b="1" dirty="0">
                  <a:solidFill>
                    <a:schemeClr val="tx2">
                      <a:lumMod val="90000"/>
                      <a:lumOff val="10000"/>
                    </a:schemeClr>
                  </a:solidFill>
                  <a:effectLst/>
                  <a:latin typeface="Menlo" panose="020B0609030804020204" pitchFamily="49" charset="0"/>
                </a:rPr>
                <a:t>管道</a:t>
              </a:r>
              <a:r>
                <a:rPr lang="en-US" altLang="zh-CN" b="1" dirty="0">
                  <a:solidFill>
                    <a:schemeClr val="tx2">
                      <a:lumMod val="90000"/>
                      <a:lumOff val="10000"/>
                    </a:schemeClr>
                  </a:solidFill>
                  <a:effectLst/>
                  <a:latin typeface="Menlo" panose="020B0609030804020204" pitchFamily="49" charset="0"/>
                </a:rPr>
                <a:t>1:</a:t>
              </a:r>
            </a:p>
            <a:p>
              <a:pPr>
                <a:lnSpc>
                  <a:spcPts val="1800"/>
                </a:lnSpc>
              </a:pPr>
              <a:r>
                <a:rPr lang="zh-CN" altLang="en-US" b="0" dirty="0">
                  <a:solidFill>
                    <a:schemeClr val="tx2">
                      <a:lumMod val="90000"/>
                      <a:lumOff val="10000"/>
                    </a:schemeClr>
                  </a:solidFill>
                  <a:effectLst/>
                  <a:latin typeface="Menlo" panose="020B0609030804020204" pitchFamily="49" charset="0"/>
                </a:rPr>
                <a:t>处理文件路径下的所有</a:t>
              </a:r>
              <a:r>
                <a:rPr lang="en-US" altLang="zh-CN" b="0" dirty="0">
                  <a:solidFill>
                    <a:schemeClr val="tx2">
                      <a:lumMod val="90000"/>
                      <a:lumOff val="10000"/>
                    </a:schemeClr>
                  </a:solidFill>
                  <a:effectLst/>
                  <a:latin typeface="Menlo" panose="020B0609030804020204" pitchFamily="49" charset="0"/>
                </a:rPr>
                <a:t>txt</a:t>
              </a:r>
              <a:r>
                <a:rPr lang="zh-CN" altLang="en-US" b="0" dirty="0">
                  <a:solidFill>
                    <a:schemeClr val="tx2">
                      <a:lumMod val="90000"/>
                      <a:lumOff val="10000"/>
                    </a:schemeClr>
                  </a:solidFill>
                  <a:effectLst/>
                  <a:latin typeface="Menlo" panose="020B0609030804020204" pitchFamily="49" charset="0"/>
                </a:rPr>
                <a:t>，按照“文件名：处理后的文件内容“返回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04058BA-9349-E0E3-5F43-09B442D2B287}"/>
                </a:ext>
              </a:extLst>
            </p:cNvPr>
            <p:cNvSpPr/>
            <p:nvPr/>
          </p:nvSpPr>
          <p:spPr>
            <a:xfrm>
              <a:off x="1689510" y="2051811"/>
              <a:ext cx="1897890" cy="4313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promptBuilder</a:t>
              </a:r>
              <a:endParaRPr kumimoji="1"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6661E9E-FDA5-6EE9-A9C0-5F0909A26753}"/>
                </a:ext>
              </a:extLst>
            </p:cNvPr>
            <p:cNvSpPr/>
            <p:nvPr/>
          </p:nvSpPr>
          <p:spPr>
            <a:xfrm>
              <a:off x="1689510" y="2658557"/>
              <a:ext cx="1897890" cy="4313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llm</a:t>
              </a:r>
              <a:endParaRPr kumimoji="1" lang="zh-CN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384387E-ADEB-979C-4A6E-22EEE136A8B1}"/>
                </a:ext>
              </a:extLst>
            </p:cNvPr>
            <p:cNvSpPr/>
            <p:nvPr/>
          </p:nvSpPr>
          <p:spPr>
            <a:xfrm>
              <a:off x="1689510" y="3265303"/>
              <a:ext cx="1897890" cy="4313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jsonParser</a:t>
              </a:r>
              <a:endParaRPr kumimoji="1"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DAE8B18-1176-3B63-8728-5CCF0436F208}"/>
                </a:ext>
              </a:extLst>
            </p:cNvPr>
            <p:cNvSpPr/>
            <p:nvPr/>
          </p:nvSpPr>
          <p:spPr>
            <a:xfrm>
              <a:off x="1689510" y="3872049"/>
              <a:ext cx="1897890" cy="4313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workSplitter</a:t>
              </a:r>
              <a:endParaRPr kumimoji="1"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6EE3825-1F03-9336-AB27-A1FA2120AF49}"/>
                </a:ext>
              </a:extLst>
            </p:cNvPr>
            <p:cNvSpPr/>
            <p:nvPr/>
          </p:nvSpPr>
          <p:spPr>
            <a:xfrm>
              <a:off x="1689510" y="4544605"/>
              <a:ext cx="1897890" cy="4313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merger</a:t>
              </a:r>
              <a:endParaRPr kumimoji="1" lang="zh-CN" altLang="en-US" dirty="0"/>
            </a:p>
          </p:txBody>
        </p: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C2B8A6F9-64A1-728B-0FAD-A0DD945E4631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>
              <a:off x="2638455" y="2483178"/>
              <a:ext cx="0" cy="17537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FA596B1E-BB0D-2D40-42E8-53F72D0DBF39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>
              <a:off x="2638455" y="3089924"/>
              <a:ext cx="0" cy="17537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207B6DCE-2D3B-4553-17F1-652B121CF4BB}"/>
                </a:ext>
              </a:extLst>
            </p:cNvPr>
            <p:cNvCxnSpPr>
              <a:cxnSpLocks/>
              <a:stCxn id="20" idx="2"/>
              <a:endCxn id="21" idx="0"/>
            </p:cNvCxnSpPr>
            <p:nvPr/>
          </p:nvCxnSpPr>
          <p:spPr>
            <a:xfrm>
              <a:off x="2638455" y="3696670"/>
              <a:ext cx="0" cy="17537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线箭头连接符 46">
              <a:extLst>
                <a:ext uri="{FF2B5EF4-FFF2-40B4-BE49-F238E27FC236}">
                  <a16:creationId xmlns:a16="http://schemas.microsoft.com/office/drawing/2014/main" id="{2A7C449D-18C5-FC24-F7ED-E40D44D72BDB}"/>
                </a:ext>
              </a:extLst>
            </p:cNvPr>
            <p:cNvCxnSpPr>
              <a:cxnSpLocks/>
              <a:stCxn id="21" idx="2"/>
              <a:endCxn id="23" idx="0"/>
            </p:cNvCxnSpPr>
            <p:nvPr/>
          </p:nvCxnSpPr>
          <p:spPr>
            <a:xfrm>
              <a:off x="2638455" y="4303416"/>
              <a:ext cx="0" cy="24118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肘形连接符 58">
              <a:extLst>
                <a:ext uri="{FF2B5EF4-FFF2-40B4-BE49-F238E27FC236}">
                  <a16:creationId xmlns:a16="http://schemas.microsoft.com/office/drawing/2014/main" id="{E2C20B84-ACE1-225A-DE55-74AFD20E9D5A}"/>
                </a:ext>
              </a:extLst>
            </p:cNvPr>
            <p:cNvCxnSpPr>
              <a:stCxn id="20" idx="1"/>
              <a:endCxn id="23" idx="1"/>
            </p:cNvCxnSpPr>
            <p:nvPr/>
          </p:nvCxnSpPr>
          <p:spPr>
            <a:xfrm rot="10800000" flipV="1">
              <a:off x="1689510" y="3480987"/>
              <a:ext cx="12700" cy="1279302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249FD043-0F7F-3E5E-A89D-85909BCD0608}"/>
                </a:ext>
              </a:extLst>
            </p:cNvPr>
            <p:cNvSpPr/>
            <p:nvPr/>
          </p:nvSpPr>
          <p:spPr>
            <a:xfrm>
              <a:off x="1872528" y="5431884"/>
              <a:ext cx="1426118" cy="43136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Text_splitter</a:t>
              </a:r>
              <a:endParaRPr kumimoji="1" lang="en-US" altLang="zh-CN" dirty="0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BCD7788D-0412-C1E5-A5DE-B4145D95EE8C}"/>
                </a:ext>
              </a:extLst>
            </p:cNvPr>
            <p:cNvSpPr/>
            <p:nvPr/>
          </p:nvSpPr>
          <p:spPr>
            <a:xfrm>
              <a:off x="211542" y="483476"/>
              <a:ext cx="2250572" cy="1316346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en-US" altLang="zh-CN" dirty="0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9CBB7998-1951-46CC-EA14-2F5645A4132F}"/>
                </a:ext>
              </a:extLst>
            </p:cNvPr>
            <p:cNvSpPr/>
            <p:nvPr/>
          </p:nvSpPr>
          <p:spPr>
            <a:xfrm>
              <a:off x="1336828" y="1959639"/>
              <a:ext cx="2497518" cy="3168600"/>
            </a:xfrm>
            <a:prstGeom prst="rect">
              <a:avLst/>
            </a:prstGeom>
            <a:noFill/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en-US" altLang="zh-CN" dirty="0"/>
            </a:p>
          </p:txBody>
        </p: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618F21BA-2044-304C-1DB3-9CEAD10FEADE}"/>
                </a:ext>
              </a:extLst>
            </p:cNvPr>
            <p:cNvGrpSpPr/>
            <p:nvPr/>
          </p:nvGrpSpPr>
          <p:grpSpPr>
            <a:xfrm>
              <a:off x="3526301" y="5279552"/>
              <a:ext cx="2325240" cy="1907825"/>
              <a:chOff x="2780305" y="4927086"/>
              <a:chExt cx="2325240" cy="1907825"/>
            </a:xfrm>
          </p:grpSpPr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93246AB7-BB37-69F8-E0AE-269D256374C2}"/>
                  </a:ext>
                </a:extLst>
              </p:cNvPr>
              <p:cNvSpPr/>
              <p:nvPr/>
            </p:nvSpPr>
            <p:spPr>
              <a:xfrm>
                <a:off x="3006118" y="5079419"/>
                <a:ext cx="1897890" cy="43136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promptBuilder</a:t>
                </a:r>
                <a:endParaRPr kumimoji="1" lang="zh-CN" altLang="en-US" dirty="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7D2A2611-542F-D8C2-6785-94A8B3AA6FBB}"/>
                  </a:ext>
                </a:extLst>
              </p:cNvPr>
              <p:cNvSpPr/>
              <p:nvPr/>
            </p:nvSpPr>
            <p:spPr>
              <a:xfrm>
                <a:off x="3006118" y="5686165"/>
                <a:ext cx="1897890" cy="43136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llm</a:t>
                </a:r>
                <a:endParaRPr kumimoji="1" lang="zh-CN" altLang="en-US" dirty="0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FEC7429-FEE6-4570-8B46-3A66554DBB98}"/>
                  </a:ext>
                </a:extLst>
              </p:cNvPr>
              <p:cNvSpPr/>
              <p:nvPr/>
            </p:nvSpPr>
            <p:spPr>
              <a:xfrm>
                <a:off x="3006118" y="6292911"/>
                <a:ext cx="1897890" cy="43136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jsonParser</a:t>
                </a:r>
                <a:endParaRPr kumimoji="1" lang="zh-CN" altLang="en-US" dirty="0"/>
              </a:p>
            </p:txBody>
          </p:sp>
          <p:cxnSp>
            <p:nvCxnSpPr>
              <p:cNvPr id="65" name="直线箭头连接符 64">
                <a:extLst>
                  <a:ext uri="{FF2B5EF4-FFF2-40B4-BE49-F238E27FC236}">
                    <a16:creationId xmlns:a16="http://schemas.microsoft.com/office/drawing/2014/main" id="{F1B31731-C3E6-5573-C488-FB86BE059822}"/>
                  </a:ext>
                </a:extLst>
              </p:cNvPr>
              <p:cNvCxnSpPr>
                <a:cxnSpLocks/>
                <a:stCxn id="60" idx="2"/>
                <a:endCxn id="61" idx="0"/>
              </p:cNvCxnSpPr>
              <p:nvPr/>
            </p:nvCxnSpPr>
            <p:spPr>
              <a:xfrm>
                <a:off x="3955063" y="5510786"/>
                <a:ext cx="0" cy="1753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" name="直线箭头连接符 65">
                <a:extLst>
                  <a:ext uri="{FF2B5EF4-FFF2-40B4-BE49-F238E27FC236}">
                    <a16:creationId xmlns:a16="http://schemas.microsoft.com/office/drawing/2014/main" id="{49DBC77D-8C67-EF33-543E-DC73CBCCFD7B}"/>
                  </a:ext>
                </a:extLst>
              </p:cNvPr>
              <p:cNvCxnSpPr>
                <a:cxnSpLocks/>
                <a:stCxn id="61" idx="2"/>
                <a:endCxn id="62" idx="0"/>
              </p:cNvCxnSpPr>
              <p:nvPr/>
            </p:nvCxnSpPr>
            <p:spPr>
              <a:xfrm>
                <a:off x="3955063" y="6117532"/>
                <a:ext cx="0" cy="1753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CEBA61C-5B9B-A55B-F244-B867F4ABE4AE}"/>
                  </a:ext>
                </a:extLst>
              </p:cNvPr>
              <p:cNvSpPr/>
              <p:nvPr/>
            </p:nvSpPr>
            <p:spPr>
              <a:xfrm>
                <a:off x="2780305" y="4927086"/>
                <a:ext cx="2325240" cy="1907825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/>
              </a:p>
            </p:txBody>
          </p:sp>
        </p:grpSp>
        <p:cxnSp>
          <p:nvCxnSpPr>
            <p:cNvPr id="75" name="肘形连接符 74">
              <a:extLst>
                <a:ext uri="{FF2B5EF4-FFF2-40B4-BE49-F238E27FC236}">
                  <a16:creationId xmlns:a16="http://schemas.microsoft.com/office/drawing/2014/main" id="{B5381ED0-4AC7-9C23-EDE5-9745E665ECB3}"/>
                </a:ext>
              </a:extLst>
            </p:cNvPr>
            <p:cNvCxnSpPr>
              <a:stCxn id="71" idx="3"/>
              <a:endCxn id="72" idx="0"/>
            </p:cNvCxnSpPr>
            <p:nvPr/>
          </p:nvCxnSpPr>
          <p:spPr>
            <a:xfrm>
              <a:off x="2462114" y="1141649"/>
              <a:ext cx="123473" cy="817990"/>
            </a:xfrm>
            <a:prstGeom prst="bentConnector2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5" name="肘形连接符 84">
              <a:extLst>
                <a:ext uri="{FF2B5EF4-FFF2-40B4-BE49-F238E27FC236}">
                  <a16:creationId xmlns:a16="http://schemas.microsoft.com/office/drawing/2014/main" id="{E8A6B9D1-80D8-236D-0984-2F93E7997D37}"/>
                </a:ext>
              </a:extLst>
            </p:cNvPr>
            <p:cNvCxnSpPr>
              <a:cxnSpLocks/>
              <a:stCxn id="70" idx="2"/>
              <a:endCxn id="73" idx="1"/>
            </p:cNvCxnSpPr>
            <p:nvPr/>
          </p:nvCxnSpPr>
          <p:spPr>
            <a:xfrm rot="16200000" flipH="1">
              <a:off x="2870837" y="5578001"/>
              <a:ext cx="370214" cy="940714"/>
            </a:xfrm>
            <a:prstGeom prst="bentConnector2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0" name="直线箭头连接符 99">
              <a:extLst>
                <a:ext uri="{FF2B5EF4-FFF2-40B4-BE49-F238E27FC236}">
                  <a16:creationId xmlns:a16="http://schemas.microsoft.com/office/drawing/2014/main" id="{4BA00BD1-C007-70A6-CD42-EB6EE43A416E}"/>
                </a:ext>
              </a:extLst>
            </p:cNvPr>
            <p:cNvCxnSpPr>
              <a:cxnSpLocks/>
              <a:stCxn id="72" idx="2"/>
              <a:endCxn id="70" idx="0"/>
            </p:cNvCxnSpPr>
            <p:nvPr/>
          </p:nvCxnSpPr>
          <p:spPr>
            <a:xfrm>
              <a:off x="2585587" y="5128239"/>
              <a:ext cx="0" cy="30364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F9F5A425-16A7-C5CE-4C7B-B6A53FBF631E}"/>
                </a:ext>
              </a:extLst>
            </p:cNvPr>
            <p:cNvSpPr txBox="1"/>
            <p:nvPr/>
          </p:nvSpPr>
          <p:spPr>
            <a:xfrm>
              <a:off x="4033518" y="1943413"/>
              <a:ext cx="7971302" cy="2169825"/>
            </a:xfrm>
            <a:prstGeom prst="rect">
              <a:avLst/>
            </a:prstGeom>
            <a:noFill/>
            <a:ln w="12700">
              <a:solidFill>
                <a:schemeClr val="accent6">
                  <a:lumMod val="50000"/>
                </a:schemeClr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b="1" dirty="0">
                  <a:solidFill>
                    <a:schemeClr val="accent6">
                      <a:lumMod val="50000"/>
                    </a:schemeClr>
                  </a:solidFill>
                  <a:effectLst/>
                  <a:latin typeface="Menlo" panose="020B0609030804020204" pitchFamily="49" charset="0"/>
                </a:rPr>
                <a:t>管道</a:t>
              </a:r>
              <a:r>
                <a:rPr lang="en-US" altLang="zh-CN" b="1" dirty="0">
                  <a:solidFill>
                    <a:schemeClr val="accent6">
                      <a:lumMod val="50000"/>
                    </a:schemeClr>
                  </a:solidFill>
                  <a:latin typeface="Menlo" panose="020B0609030804020204" pitchFamily="49" charset="0"/>
                </a:rPr>
                <a:t>2</a:t>
              </a:r>
              <a:r>
                <a:rPr lang="en-US" altLang="zh-CN" b="1" dirty="0">
                  <a:solidFill>
                    <a:schemeClr val="accent6">
                      <a:lumMod val="50000"/>
                    </a:schemeClr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lnSpc>
                  <a:spcPts val="1800"/>
                </a:lnSpc>
              </a:pPr>
              <a:r>
                <a:rPr lang="en-US" altLang="zh-CN" dirty="0">
                  <a:solidFill>
                    <a:schemeClr val="accent6">
                      <a:lumMod val="50000"/>
                    </a:schemeClr>
                  </a:solidFill>
                  <a:latin typeface="Menlo" panose="020B0609030804020204" pitchFamily="49" charset="0"/>
                </a:rPr>
                <a:t>1.</a:t>
              </a:r>
              <a:r>
                <a:rPr lang="zh-CN" altLang="en-US" dirty="0">
                  <a:solidFill>
                    <a:schemeClr val="accent6">
                      <a:lumMod val="50000"/>
                    </a:schemeClr>
                  </a:solidFill>
                  <a:latin typeface="Menlo" panose="020B0609030804020204" pitchFamily="49" charset="0"/>
                </a:rPr>
                <a:t>构建提示词</a:t>
              </a:r>
              <a:r>
                <a:rPr lang="en-US" altLang="zh-CN" dirty="0">
                  <a:solidFill>
                    <a:schemeClr val="accent6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(</a:t>
              </a:r>
              <a:r>
                <a:rPr lang="zh-CN" altLang="en-US" dirty="0">
                  <a:solidFill>
                    <a:srgbClr val="FF0000"/>
                  </a:solidFill>
                  <a:latin typeface="Menlo" panose="020B0609030804020204" pitchFamily="49" charset="0"/>
                  <a:sym typeface="Wingdings" pitchFamily="2" charset="2"/>
                </a:rPr>
                <a:t>作品名称、唱本内容</a:t>
              </a:r>
              <a:r>
                <a:rPr lang="zh-CN" altLang="en-US" dirty="0">
                  <a:solidFill>
                    <a:schemeClr val="accent6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、定义实体类型、实例参考</a:t>
              </a:r>
              <a:r>
                <a:rPr lang="en-US" altLang="zh-CN" dirty="0">
                  <a:solidFill>
                    <a:schemeClr val="accent6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)(</a:t>
              </a:r>
              <a:r>
                <a:rPr lang="zh-CN" altLang="en-US" dirty="0">
                  <a:solidFill>
                    <a:srgbClr val="FF0000"/>
                  </a:solidFill>
                  <a:latin typeface="Menlo" panose="020B0609030804020204" pitchFamily="49" charset="0"/>
                  <a:sym typeface="Wingdings" pitchFamily="2" charset="2"/>
                </a:rPr>
                <a:t>要求</a:t>
              </a:r>
              <a:r>
                <a:rPr lang="zh-CN" altLang="en-US" b="0" dirty="0">
                  <a:solidFill>
                    <a:srgbClr val="FF0000"/>
                  </a:solidFill>
                  <a:effectLst/>
                  <a:latin typeface="Menlo" panose="020B0609030804020204" pitchFamily="49" charset="0"/>
                  <a:sym typeface="Wingdings" pitchFamily="2" charset="2"/>
                </a:rPr>
                <a:t>作品名称是</a:t>
              </a:r>
              <a:r>
                <a:rPr lang="en-US" altLang="zh-CN" b="0" dirty="0">
                  <a:solidFill>
                    <a:srgbClr val="FF0000"/>
                  </a:solidFill>
                  <a:effectLst/>
                  <a:latin typeface="Menlo" panose="020B0609030804020204" pitchFamily="49" charset="0"/>
                  <a:sym typeface="Wingdings" pitchFamily="2" charset="2"/>
                </a:rPr>
                <a:t>work</a:t>
              </a:r>
              <a:r>
                <a:rPr lang="zh-CN" altLang="en-US" b="0" dirty="0">
                  <a:solidFill>
                    <a:srgbClr val="FF0000"/>
                  </a:solidFill>
                  <a:effectLst/>
                  <a:latin typeface="Menlo" panose="020B0609030804020204" pitchFamily="49" charset="0"/>
                  <a:sym typeface="Wingdings" pitchFamily="2" charset="2"/>
                </a:rPr>
                <a:t>的唯一实体</a:t>
              </a:r>
              <a:r>
                <a:rPr lang="en-US" altLang="zh-CN" dirty="0">
                  <a:solidFill>
                    <a:schemeClr val="accent6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)</a:t>
              </a:r>
            </a:p>
            <a:p>
              <a:pPr>
                <a:lnSpc>
                  <a:spcPts val="1800"/>
                </a:lnSpc>
              </a:pPr>
              <a:r>
                <a:rPr lang="en-US" altLang="zh-CN" b="0" dirty="0">
                  <a:solidFill>
                    <a:schemeClr val="accent6">
                      <a:lumMod val="50000"/>
                    </a:schemeClr>
                  </a:solidFill>
                  <a:effectLst/>
                  <a:latin typeface="Menlo" panose="020B0609030804020204" pitchFamily="49" charset="0"/>
                  <a:sym typeface="Wingdings" pitchFamily="2" charset="2"/>
                </a:rPr>
                <a:t>2.</a:t>
              </a:r>
              <a:r>
                <a:rPr lang="zh-CN" altLang="en-US" b="0" dirty="0">
                  <a:solidFill>
                    <a:schemeClr val="accent6">
                      <a:lumMod val="50000"/>
                    </a:schemeClr>
                  </a:solidFill>
                  <a:effectLst/>
                  <a:latin typeface="Menlo" panose="020B0609030804020204" pitchFamily="49" charset="0"/>
                  <a:sym typeface="Wingdings" pitchFamily="2" charset="2"/>
                </a:rPr>
                <a:t>大模型处理，并输出</a:t>
              </a:r>
              <a:r>
                <a:rPr lang="en-US" altLang="zh-CN" b="0" dirty="0" err="1">
                  <a:solidFill>
                    <a:schemeClr val="accent6">
                      <a:lumMod val="50000"/>
                    </a:schemeClr>
                  </a:solidFill>
                  <a:effectLst/>
                  <a:latin typeface="Menlo" panose="020B0609030804020204" pitchFamily="49" charset="0"/>
                  <a:sym typeface="Wingdings" pitchFamily="2" charset="2"/>
                </a:rPr>
                <a:t>json</a:t>
              </a:r>
              <a:endParaRPr lang="en-US" altLang="zh-CN" b="0" dirty="0">
                <a:solidFill>
                  <a:schemeClr val="accent6">
                    <a:lumMod val="50000"/>
                  </a:schemeClr>
                </a:solidFill>
                <a:effectLst/>
                <a:latin typeface="Menlo" panose="020B0609030804020204" pitchFamily="49" charset="0"/>
                <a:sym typeface="Wingdings" pitchFamily="2" charset="2"/>
              </a:endParaRPr>
            </a:p>
            <a:p>
              <a:pPr>
                <a:lnSpc>
                  <a:spcPts val="1800"/>
                </a:lnSpc>
              </a:pPr>
              <a:r>
                <a:rPr lang="en-US" altLang="zh-CN" dirty="0">
                  <a:solidFill>
                    <a:schemeClr val="accent6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3.</a:t>
              </a:r>
              <a:r>
                <a:rPr lang="zh-CN" altLang="en-US" dirty="0">
                  <a:solidFill>
                    <a:schemeClr val="accent6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解析器根据</a:t>
              </a:r>
              <a:r>
                <a:rPr lang="en-US" altLang="zh-CN" dirty="0" err="1">
                  <a:solidFill>
                    <a:schemeClr val="accent6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json</a:t>
              </a:r>
              <a:r>
                <a:rPr lang="zh-CN" altLang="en-US" dirty="0">
                  <a:solidFill>
                    <a:schemeClr val="accent6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解析</a:t>
              </a:r>
              <a:r>
                <a:rPr lang="en-US" altLang="zh-CN" dirty="0">
                  <a:solidFill>
                    <a:schemeClr val="accent6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node(</a:t>
              </a:r>
              <a:r>
                <a:rPr lang="zh-CN" altLang="en-US" dirty="0">
                  <a:solidFill>
                    <a:srgbClr val="FF0000"/>
                  </a:solidFill>
                  <a:latin typeface="Menlo" panose="020B0609030804020204" pitchFamily="49" charset="0"/>
                  <a:sym typeface="Wingdings" pitchFamily="2" charset="2"/>
                </a:rPr>
                <a:t>实体节点</a:t>
              </a:r>
              <a:r>
                <a:rPr lang="en-US" altLang="zh-CN" dirty="0">
                  <a:solidFill>
                    <a:schemeClr val="accent6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)</a:t>
              </a:r>
              <a:r>
                <a:rPr lang="zh-CN" altLang="en-US" dirty="0">
                  <a:solidFill>
                    <a:schemeClr val="accent6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，根据实体节点绘制</a:t>
              </a:r>
              <a:r>
                <a:rPr lang="en-US" altLang="zh-CN" dirty="0">
                  <a:solidFill>
                    <a:schemeClr val="accent6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relationship(</a:t>
              </a:r>
              <a:r>
                <a:rPr lang="zh-CN" altLang="en-US" dirty="0">
                  <a:solidFill>
                    <a:schemeClr val="accent6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关系</a:t>
              </a:r>
              <a:r>
                <a:rPr lang="en-US" altLang="zh-CN" dirty="0">
                  <a:solidFill>
                    <a:schemeClr val="accent6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)(</a:t>
              </a:r>
              <a:r>
                <a:rPr lang="zh-CN" altLang="en-US" dirty="0">
                  <a:solidFill>
                    <a:srgbClr val="FF0000"/>
                  </a:solidFill>
                  <a:latin typeface="Menlo" panose="020B0609030804020204" pitchFamily="49" charset="0"/>
                  <a:sym typeface="Wingdings" pitchFamily="2" charset="2"/>
                </a:rPr>
                <a:t>所有边都是从</a:t>
              </a:r>
              <a:r>
                <a:rPr lang="en-US" altLang="zh-CN" dirty="0">
                  <a:solidFill>
                    <a:srgbClr val="FF0000"/>
                  </a:solidFill>
                  <a:latin typeface="Menlo" panose="020B0609030804020204" pitchFamily="49" charset="0"/>
                  <a:sym typeface="Wingdings" pitchFamily="2" charset="2"/>
                </a:rPr>
                <a:t>work</a:t>
              </a:r>
              <a:r>
                <a:rPr lang="zh-CN" altLang="en-US" dirty="0">
                  <a:solidFill>
                    <a:srgbClr val="FF0000"/>
                  </a:solidFill>
                  <a:latin typeface="Menlo" panose="020B0609030804020204" pitchFamily="49" charset="0"/>
                  <a:sym typeface="Wingdings" pitchFamily="2" charset="2"/>
                </a:rPr>
                <a:t>指向其他实体</a:t>
              </a:r>
              <a:r>
                <a:rPr lang="en-US" altLang="zh-CN" dirty="0">
                  <a:solidFill>
                    <a:schemeClr val="accent6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)</a:t>
              </a:r>
            </a:p>
            <a:p>
              <a:pPr>
                <a:lnSpc>
                  <a:spcPts val="1800"/>
                </a:lnSpc>
              </a:pPr>
              <a:r>
                <a:rPr lang="en-US" altLang="zh-CN" b="0" dirty="0">
                  <a:solidFill>
                    <a:schemeClr val="accent6">
                      <a:lumMod val="50000"/>
                    </a:schemeClr>
                  </a:solidFill>
                  <a:effectLst/>
                  <a:latin typeface="Menlo" panose="020B0609030804020204" pitchFamily="49" charset="0"/>
                  <a:sym typeface="Wingdings" pitchFamily="2" charset="2"/>
                </a:rPr>
                <a:t>4.</a:t>
              </a:r>
              <a:r>
                <a:rPr lang="zh-CN" altLang="en-US" b="0" dirty="0">
                  <a:solidFill>
                    <a:schemeClr val="accent6">
                      <a:lumMod val="50000"/>
                    </a:schemeClr>
                  </a:solidFill>
                  <a:effectLst/>
                  <a:latin typeface="Menlo" panose="020B0609030804020204" pitchFamily="49" charset="0"/>
                  <a:sym typeface="Wingdings" pitchFamily="2" charset="2"/>
                </a:rPr>
                <a:t>找到</a:t>
              </a:r>
              <a:r>
                <a:rPr lang="en-US" altLang="zh-CN" b="0" dirty="0">
                  <a:solidFill>
                    <a:schemeClr val="accent6">
                      <a:lumMod val="50000"/>
                    </a:schemeClr>
                  </a:solidFill>
                  <a:effectLst/>
                  <a:latin typeface="Menlo" panose="020B0609030804020204" pitchFamily="49" charset="0"/>
                  <a:sym typeface="Wingdings" pitchFamily="2" charset="2"/>
                </a:rPr>
                <a:t>node</a:t>
              </a:r>
              <a:r>
                <a:rPr lang="zh-CN" altLang="en-US" b="0" dirty="0">
                  <a:solidFill>
                    <a:schemeClr val="accent6">
                      <a:lumMod val="50000"/>
                    </a:schemeClr>
                  </a:solidFill>
                  <a:effectLst/>
                  <a:latin typeface="Menlo" panose="020B0609030804020204" pitchFamily="49" charset="0"/>
                  <a:sym typeface="Wingdings" pitchFamily="2" charset="2"/>
                </a:rPr>
                <a:t>中叙事单元部分，将作品内容根据叙事单元</a:t>
              </a:r>
              <a:r>
                <a:rPr lang="en-US" altLang="zh-CN" b="0" dirty="0">
                  <a:solidFill>
                    <a:schemeClr val="accent6">
                      <a:lumMod val="50000"/>
                    </a:schemeClr>
                  </a:solidFill>
                  <a:effectLst/>
                  <a:latin typeface="Menlo" panose="020B0609030804020204" pitchFamily="49" charset="0"/>
                  <a:sym typeface="Wingdings" pitchFamily="2" charset="2"/>
                </a:rPr>
                <a:t>(</a:t>
              </a:r>
              <a:r>
                <a:rPr lang="zh-CN" altLang="en-US" b="0" dirty="0">
                  <a:solidFill>
                    <a:schemeClr val="accent6">
                      <a:lumMod val="50000"/>
                    </a:schemeClr>
                  </a:solidFill>
                  <a:effectLst/>
                  <a:latin typeface="Menlo" panose="020B0609030804020204" pitchFamily="49" charset="0"/>
                  <a:sym typeface="Wingdings" pitchFamily="2" charset="2"/>
                </a:rPr>
                <a:t>起始句、终止句</a:t>
              </a:r>
              <a:r>
                <a:rPr lang="en-US" altLang="zh-CN" b="0" dirty="0">
                  <a:solidFill>
                    <a:schemeClr val="accent6">
                      <a:lumMod val="50000"/>
                    </a:schemeClr>
                  </a:solidFill>
                  <a:effectLst/>
                  <a:latin typeface="Menlo" panose="020B0609030804020204" pitchFamily="49" charset="0"/>
                  <a:sym typeface="Wingdings" pitchFamily="2" charset="2"/>
                </a:rPr>
                <a:t>)</a:t>
              </a:r>
              <a:r>
                <a:rPr lang="zh-CN" altLang="en-US" b="0" dirty="0">
                  <a:solidFill>
                    <a:schemeClr val="accent6">
                      <a:lumMod val="50000"/>
                    </a:schemeClr>
                  </a:solidFill>
                  <a:effectLst/>
                  <a:latin typeface="Menlo" panose="020B0609030804020204" pitchFamily="49" charset="0"/>
                  <a:sym typeface="Wingdings" pitchFamily="2" charset="2"/>
                </a:rPr>
                <a:t>切割原文。</a:t>
              </a:r>
              <a:endParaRPr lang="en-US" altLang="zh-CN" b="0" dirty="0">
                <a:solidFill>
                  <a:schemeClr val="accent6">
                    <a:lumMod val="50000"/>
                  </a:schemeClr>
                </a:solidFill>
                <a:effectLst/>
                <a:latin typeface="Menlo" panose="020B0609030804020204" pitchFamily="49" charset="0"/>
                <a:sym typeface="Wingdings" pitchFamily="2" charset="2"/>
              </a:endParaRPr>
            </a:p>
            <a:p>
              <a:pPr>
                <a:lnSpc>
                  <a:spcPts val="1800"/>
                </a:lnSpc>
              </a:pPr>
              <a:r>
                <a:rPr lang="en-US" altLang="zh-CN" dirty="0">
                  <a:solidFill>
                    <a:schemeClr val="accent6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5.</a:t>
              </a:r>
              <a:r>
                <a:rPr lang="zh-CN" altLang="en-US" dirty="0">
                  <a:solidFill>
                    <a:schemeClr val="accent6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总结信息。</a:t>
              </a:r>
              <a:endParaRPr lang="zh-CN" altLang="en-US" b="0" dirty="0">
                <a:solidFill>
                  <a:schemeClr val="accent6">
                    <a:lumMod val="50000"/>
                  </a:schemeClr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224A3F2B-16BE-2093-A2B2-2E764EC2877A}"/>
                </a:ext>
              </a:extLst>
            </p:cNvPr>
            <p:cNvSpPr txBox="1"/>
            <p:nvPr/>
          </p:nvSpPr>
          <p:spPr>
            <a:xfrm>
              <a:off x="2539110" y="1485161"/>
              <a:ext cx="77368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b="0" dirty="0">
                  <a:solidFill>
                    <a:schemeClr val="accent5"/>
                  </a:solidFill>
                  <a:effectLst/>
                  <a:latin typeface="Menlo" panose="020B0609030804020204" pitchFamily="49" charset="0"/>
                </a:rPr>
                <a:t>for</a:t>
              </a:r>
              <a:endParaRPr lang="zh-CN" altLang="en-US" b="0" dirty="0">
                <a:solidFill>
                  <a:schemeClr val="accent5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CA2E4628-21E0-F94E-32A5-A903B24ABA12}"/>
                </a:ext>
              </a:extLst>
            </p:cNvPr>
            <p:cNvSpPr txBox="1"/>
            <p:nvPr/>
          </p:nvSpPr>
          <p:spPr>
            <a:xfrm>
              <a:off x="2899065" y="6280829"/>
              <a:ext cx="77368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b="0" dirty="0">
                  <a:solidFill>
                    <a:schemeClr val="accent5"/>
                  </a:solidFill>
                  <a:effectLst/>
                  <a:latin typeface="Menlo" panose="020B0609030804020204" pitchFamily="49" charset="0"/>
                </a:rPr>
                <a:t>for</a:t>
              </a:r>
              <a:endParaRPr lang="zh-CN" altLang="en-US" b="0" dirty="0">
                <a:solidFill>
                  <a:schemeClr val="accent5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63525506-8C9F-D937-867F-22A10436203A}"/>
                </a:ext>
              </a:extLst>
            </p:cNvPr>
            <p:cNvSpPr txBox="1"/>
            <p:nvPr/>
          </p:nvSpPr>
          <p:spPr>
            <a:xfrm>
              <a:off x="6077353" y="4379851"/>
              <a:ext cx="5927467" cy="1941685"/>
            </a:xfrm>
            <a:prstGeom prst="rect">
              <a:avLst/>
            </a:prstGeom>
            <a:noFill/>
            <a:ln w="12700">
              <a:solidFill>
                <a:schemeClr val="accent2">
                  <a:lumMod val="50000"/>
                </a:schemeClr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b="1" dirty="0">
                  <a:solidFill>
                    <a:schemeClr val="accent2">
                      <a:lumMod val="50000"/>
                    </a:schemeClr>
                  </a:solidFill>
                  <a:effectLst/>
                  <a:latin typeface="Menlo" panose="020B0609030804020204" pitchFamily="49" charset="0"/>
                </a:rPr>
                <a:t>管道</a:t>
              </a:r>
              <a:r>
                <a:rPr lang="en-US" altLang="zh-CN" b="1" dirty="0">
                  <a:solidFill>
                    <a:schemeClr val="accent2">
                      <a:lumMod val="50000"/>
                    </a:schemeClr>
                  </a:solidFill>
                  <a:effectLst/>
                  <a:latin typeface="Menlo" panose="020B0609030804020204" pitchFamily="49" charset="0"/>
                </a:rPr>
                <a:t>3:</a:t>
              </a:r>
            </a:p>
            <a:p>
              <a:pPr>
                <a:lnSpc>
                  <a:spcPts val="1800"/>
                </a:lnSpc>
              </a:pPr>
              <a:r>
                <a:rPr lang="en-US" altLang="zh-CN" dirty="0">
                  <a:solidFill>
                    <a:schemeClr val="accent2">
                      <a:lumMod val="50000"/>
                    </a:schemeClr>
                  </a:solidFill>
                  <a:latin typeface="Menlo" panose="020B0609030804020204" pitchFamily="49" charset="0"/>
                </a:rPr>
                <a:t>1.</a:t>
              </a:r>
              <a:r>
                <a:rPr lang="zh-CN" altLang="en-US" dirty="0">
                  <a:solidFill>
                    <a:schemeClr val="accent2">
                      <a:lumMod val="50000"/>
                    </a:schemeClr>
                  </a:solidFill>
                  <a:latin typeface="Menlo" panose="020B0609030804020204" pitchFamily="49" charset="0"/>
                </a:rPr>
                <a:t>构建提示词</a:t>
              </a:r>
              <a:r>
                <a:rPr lang="en-US" altLang="zh-CN" dirty="0">
                  <a:solidFill>
                    <a:schemeClr val="accent2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(</a:t>
              </a:r>
              <a:r>
                <a:rPr lang="zh-CN" altLang="en-US" dirty="0">
                  <a:solidFill>
                    <a:srgbClr val="FF0000"/>
                  </a:solidFill>
                  <a:latin typeface="Menlo" panose="020B0609030804020204" pitchFamily="49" charset="0"/>
                  <a:sym typeface="Wingdings" pitchFamily="2" charset="2"/>
                </a:rPr>
                <a:t>作品名称、章节序号、章节摘要、章节分块序号、解析文本</a:t>
              </a:r>
              <a:r>
                <a:rPr lang="zh-CN" altLang="en-US" dirty="0">
                  <a:solidFill>
                    <a:schemeClr val="accent2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、定义实体类型、实例参考</a:t>
              </a:r>
              <a:r>
                <a:rPr lang="en-US" altLang="zh-CN" dirty="0">
                  <a:solidFill>
                    <a:schemeClr val="accent2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)(</a:t>
              </a:r>
              <a:r>
                <a:rPr lang="zh-CN" altLang="en-US" dirty="0">
                  <a:solidFill>
                    <a:srgbClr val="FF0000"/>
                  </a:solidFill>
                  <a:latin typeface="Menlo" panose="020B0609030804020204" pitchFamily="49" charset="0"/>
                  <a:sym typeface="Wingdings" pitchFamily="2" charset="2"/>
                </a:rPr>
                <a:t>要求</a:t>
              </a:r>
              <a:r>
                <a:rPr lang="zh-CN" altLang="en-US" b="0" dirty="0">
                  <a:solidFill>
                    <a:srgbClr val="FF0000"/>
                  </a:solidFill>
                  <a:effectLst/>
                  <a:latin typeface="Menlo" panose="020B0609030804020204" pitchFamily="49" charset="0"/>
                  <a:sym typeface="Wingdings" pitchFamily="2" charset="2"/>
                </a:rPr>
                <a:t>每一句都要有实体对应</a:t>
              </a:r>
              <a:r>
                <a:rPr lang="en-US" altLang="zh-CN" b="0" dirty="0">
                  <a:solidFill>
                    <a:schemeClr val="accent2">
                      <a:lumMod val="50000"/>
                    </a:schemeClr>
                  </a:solidFill>
                  <a:effectLst/>
                  <a:latin typeface="Menlo" panose="020B0609030804020204" pitchFamily="49" charset="0"/>
                  <a:sym typeface="Wingdings" pitchFamily="2" charset="2"/>
                </a:rPr>
                <a:t>)</a:t>
              </a:r>
              <a:endParaRPr lang="en-US" altLang="zh-CN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sym typeface="Wingdings" pitchFamily="2" charset="2"/>
              </a:endParaRPr>
            </a:p>
            <a:p>
              <a:pPr>
                <a:lnSpc>
                  <a:spcPts val="1800"/>
                </a:lnSpc>
              </a:pPr>
              <a:r>
                <a:rPr lang="en-US" altLang="zh-CN" b="0" dirty="0">
                  <a:solidFill>
                    <a:schemeClr val="accent2">
                      <a:lumMod val="50000"/>
                    </a:schemeClr>
                  </a:solidFill>
                  <a:effectLst/>
                  <a:latin typeface="Menlo" panose="020B0609030804020204" pitchFamily="49" charset="0"/>
                  <a:sym typeface="Wingdings" pitchFamily="2" charset="2"/>
                </a:rPr>
                <a:t>2.</a:t>
              </a:r>
              <a:r>
                <a:rPr lang="zh-CN" altLang="en-US" b="0" dirty="0">
                  <a:solidFill>
                    <a:schemeClr val="accent2">
                      <a:lumMod val="50000"/>
                    </a:schemeClr>
                  </a:solidFill>
                  <a:effectLst/>
                  <a:latin typeface="Menlo" panose="020B0609030804020204" pitchFamily="49" charset="0"/>
                  <a:sym typeface="Wingdings" pitchFamily="2" charset="2"/>
                </a:rPr>
                <a:t>大模型处理，并输出</a:t>
              </a:r>
              <a:r>
                <a:rPr lang="en-US" altLang="zh-CN" b="0" dirty="0" err="1">
                  <a:solidFill>
                    <a:schemeClr val="accent2">
                      <a:lumMod val="50000"/>
                    </a:schemeClr>
                  </a:solidFill>
                  <a:effectLst/>
                  <a:latin typeface="Menlo" panose="020B0609030804020204" pitchFamily="49" charset="0"/>
                  <a:sym typeface="Wingdings" pitchFamily="2" charset="2"/>
                </a:rPr>
                <a:t>json</a:t>
              </a:r>
              <a:endParaRPr lang="en-US" altLang="zh-CN" b="0" dirty="0">
                <a:solidFill>
                  <a:schemeClr val="accent2">
                    <a:lumMod val="50000"/>
                  </a:schemeClr>
                </a:solidFill>
                <a:effectLst/>
                <a:latin typeface="Menlo" panose="020B0609030804020204" pitchFamily="49" charset="0"/>
                <a:sym typeface="Wingdings" pitchFamily="2" charset="2"/>
              </a:endParaRPr>
            </a:p>
            <a:p>
              <a:pPr>
                <a:lnSpc>
                  <a:spcPts val="1800"/>
                </a:lnSpc>
              </a:pPr>
              <a:r>
                <a:rPr lang="en-US" altLang="zh-CN" dirty="0">
                  <a:solidFill>
                    <a:schemeClr val="accent2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3.</a:t>
              </a:r>
              <a:r>
                <a:rPr lang="zh-CN" altLang="en-US" dirty="0">
                  <a:solidFill>
                    <a:schemeClr val="accent2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解析器根据</a:t>
              </a:r>
              <a:r>
                <a:rPr lang="en-US" altLang="zh-CN" dirty="0" err="1">
                  <a:solidFill>
                    <a:schemeClr val="accent2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json</a:t>
              </a:r>
              <a:r>
                <a:rPr lang="zh-CN" altLang="en-US" dirty="0">
                  <a:solidFill>
                    <a:schemeClr val="accent2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解析</a:t>
              </a:r>
              <a:r>
                <a:rPr lang="en-US" altLang="zh-CN" dirty="0">
                  <a:solidFill>
                    <a:schemeClr val="accent2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node(</a:t>
              </a:r>
              <a:r>
                <a:rPr lang="zh-CN" altLang="en-US" dirty="0">
                  <a:solidFill>
                    <a:srgbClr val="FF0000"/>
                  </a:solidFill>
                  <a:latin typeface="Menlo" panose="020B0609030804020204" pitchFamily="49" charset="0"/>
                  <a:sym typeface="Wingdings" pitchFamily="2" charset="2"/>
                </a:rPr>
                <a:t>实体节点</a:t>
              </a:r>
              <a:r>
                <a:rPr lang="en-US" altLang="zh-CN" dirty="0">
                  <a:solidFill>
                    <a:schemeClr val="accent2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)</a:t>
              </a:r>
              <a:r>
                <a:rPr lang="zh-CN" altLang="en-US" dirty="0">
                  <a:solidFill>
                    <a:schemeClr val="accent2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，根据实体节点绘制</a:t>
              </a:r>
              <a:r>
                <a:rPr lang="en-US" altLang="zh-CN" dirty="0">
                  <a:solidFill>
                    <a:schemeClr val="accent2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relationship(</a:t>
              </a:r>
              <a:r>
                <a:rPr lang="zh-CN" altLang="en-US" dirty="0">
                  <a:solidFill>
                    <a:schemeClr val="accent2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关系</a:t>
              </a:r>
              <a:r>
                <a:rPr lang="en-US" altLang="zh-CN" dirty="0">
                  <a:solidFill>
                    <a:schemeClr val="accent2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)(</a:t>
              </a:r>
              <a:r>
                <a:rPr lang="zh-CN" altLang="en-US" dirty="0">
                  <a:solidFill>
                    <a:srgbClr val="FF0000"/>
                  </a:solidFill>
                  <a:latin typeface="Menlo" panose="020B0609030804020204" pitchFamily="49" charset="0"/>
                  <a:sym typeface="Wingdings" pitchFamily="2" charset="2"/>
                </a:rPr>
                <a:t>所有边都是从叙事单元指向其他实体</a:t>
              </a:r>
              <a:r>
                <a:rPr lang="en-US" altLang="zh-CN" dirty="0">
                  <a:solidFill>
                    <a:schemeClr val="accent2">
                      <a:lumMod val="50000"/>
                    </a:schemeClr>
                  </a:solidFill>
                  <a:latin typeface="Menlo" panose="020B0609030804020204" pitchFamily="49" charset="0"/>
                  <a:sym typeface="Wingdings" pitchFamily="2" charset="2"/>
                </a:rPr>
                <a:t>)</a:t>
              </a: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6BD34E52-FBB7-B371-511C-90E8BA40C91D}"/>
                </a:ext>
              </a:extLst>
            </p:cNvPr>
            <p:cNvSpPr txBox="1"/>
            <p:nvPr/>
          </p:nvSpPr>
          <p:spPr>
            <a:xfrm>
              <a:off x="207955" y="6058388"/>
              <a:ext cx="2316290" cy="1018356"/>
            </a:xfrm>
            <a:prstGeom prst="rect">
              <a:avLst/>
            </a:prstGeom>
            <a:noFill/>
            <a:ln w="12700">
              <a:solidFill>
                <a:schemeClr val="accent5"/>
              </a:solidFill>
              <a:prstDash val="dash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ts val="1800"/>
                </a:lnSpc>
                <a:defRPr b="0">
                  <a:solidFill>
                    <a:schemeClr val="accent2">
                      <a:lumMod val="50000"/>
                    </a:schemeClr>
                  </a:solidFill>
                  <a:effectLst/>
                  <a:latin typeface="Menlo" panose="020B0609030804020204" pitchFamily="49" charset="0"/>
                </a:defRPr>
              </a:lvl1pPr>
            </a:lstStyle>
            <a:p>
              <a:r>
                <a:rPr lang="zh-CN" altLang="en-US" b="1" dirty="0">
                  <a:solidFill>
                    <a:schemeClr val="accent5">
                      <a:lumMod val="50000"/>
                    </a:schemeClr>
                  </a:solidFill>
                </a:rPr>
                <a:t>阀门：</a:t>
              </a:r>
              <a:endParaRPr lang="en-US" altLang="zh-CN" b="1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r>
                <a:rPr lang="zh-CN" altLang="en-US" dirty="0">
                  <a:solidFill>
                    <a:schemeClr val="accent5">
                      <a:lumMod val="50000"/>
                    </a:schemeClr>
                  </a:solidFill>
                </a:rPr>
                <a:t>将叙事单元部分，按照句子数量划分开，</a:t>
              </a:r>
              <a:r>
                <a:rPr lang="en-US" altLang="zh-CN" dirty="0">
                  <a:solidFill>
                    <a:schemeClr val="accent5">
                      <a:lumMod val="50000"/>
                    </a:schemeClr>
                  </a:solidFill>
                </a:rPr>
                <a:t>10</a:t>
              </a:r>
              <a:r>
                <a:rPr lang="zh-CN" altLang="en-US" dirty="0">
                  <a:solidFill>
                    <a:schemeClr val="accent5">
                      <a:lumMod val="50000"/>
                    </a:schemeClr>
                  </a:solidFill>
                </a:rPr>
                <a:t>个句子为一组</a:t>
              </a: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492A28CD-8344-BE40-189E-AF9EC5CFB3FB}"/>
                </a:ext>
              </a:extLst>
            </p:cNvPr>
            <p:cNvSpPr/>
            <p:nvPr/>
          </p:nvSpPr>
          <p:spPr>
            <a:xfrm>
              <a:off x="6127171" y="6662543"/>
              <a:ext cx="1858055" cy="43136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neo4jWriter</a:t>
              </a:r>
            </a:p>
          </p:txBody>
        </p:sp>
        <p:cxnSp>
          <p:nvCxnSpPr>
            <p:cNvPr id="115" name="直线箭头连接符 114">
              <a:extLst>
                <a:ext uri="{FF2B5EF4-FFF2-40B4-BE49-F238E27FC236}">
                  <a16:creationId xmlns:a16="http://schemas.microsoft.com/office/drawing/2014/main" id="{A183E57E-08AE-01F6-BE1A-E83AF00E11EA}"/>
                </a:ext>
              </a:extLst>
            </p:cNvPr>
            <p:cNvCxnSpPr>
              <a:cxnSpLocks/>
              <a:endCxn id="113" idx="1"/>
            </p:cNvCxnSpPr>
            <p:nvPr/>
          </p:nvCxnSpPr>
          <p:spPr>
            <a:xfrm>
              <a:off x="5851541" y="6872344"/>
              <a:ext cx="275630" cy="588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673AF001-188A-F8DE-E6DD-EB572F18005F}"/>
                </a:ext>
              </a:extLst>
            </p:cNvPr>
            <p:cNvSpPr txBox="1"/>
            <p:nvPr/>
          </p:nvSpPr>
          <p:spPr>
            <a:xfrm>
              <a:off x="8120882" y="6537219"/>
              <a:ext cx="3883938" cy="556691"/>
            </a:xfrm>
            <a:prstGeom prst="rect">
              <a:avLst/>
            </a:prstGeom>
            <a:noFill/>
            <a:ln w="12700">
              <a:solidFill>
                <a:schemeClr val="accent5"/>
              </a:solidFill>
              <a:prstDash val="dash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ts val="1800"/>
                </a:lnSpc>
                <a:defRPr b="0">
                  <a:solidFill>
                    <a:schemeClr val="accent2">
                      <a:lumMod val="50000"/>
                    </a:schemeClr>
                  </a:solidFill>
                  <a:effectLst/>
                  <a:latin typeface="Menlo" panose="020B0609030804020204" pitchFamily="49" charset="0"/>
                </a:defRPr>
              </a:lvl1pPr>
            </a:lstStyle>
            <a:p>
              <a:r>
                <a:rPr lang="zh-CN" altLang="en-US" b="1" dirty="0">
                  <a:solidFill>
                    <a:schemeClr val="accent5">
                      <a:lumMod val="50000"/>
                    </a:schemeClr>
                  </a:solidFill>
                </a:rPr>
                <a:t>文档写入器：</a:t>
              </a:r>
              <a:endParaRPr lang="en-US" altLang="zh-CN" b="1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r>
                <a:rPr lang="zh-CN" altLang="en-US" dirty="0">
                  <a:solidFill>
                    <a:schemeClr val="accent5">
                      <a:lumMod val="50000"/>
                    </a:schemeClr>
                  </a:solidFill>
                </a:rPr>
                <a:t>从</a:t>
              </a:r>
              <a:r>
                <a:rPr lang="en-US" altLang="zh-CN" dirty="0" err="1">
                  <a:solidFill>
                    <a:schemeClr val="accent5">
                      <a:lumMod val="50000"/>
                    </a:schemeClr>
                  </a:solidFill>
                </a:rPr>
                <a:t>json</a:t>
              </a:r>
              <a:r>
                <a:rPr lang="zh-CN" altLang="en-US" dirty="0">
                  <a:solidFill>
                    <a:schemeClr val="accent5">
                      <a:lumMod val="50000"/>
                    </a:schemeClr>
                  </a:solidFill>
                </a:rPr>
                <a:t>中读入边和节点写入</a:t>
              </a: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05DE3A2C-BF3B-1048-05EA-CDDD46E99C2E}"/>
                </a:ext>
              </a:extLst>
            </p:cNvPr>
            <p:cNvSpPr txBox="1"/>
            <p:nvPr/>
          </p:nvSpPr>
          <p:spPr>
            <a:xfrm>
              <a:off x="140938" y="1959639"/>
              <a:ext cx="1135973" cy="1018356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dirty="0">
                  <a:solidFill>
                    <a:schemeClr val="accent6">
                      <a:lumMod val="50000"/>
                    </a:schemeClr>
                  </a:solidFill>
                  <a:latin typeface="Menlo" panose="020B0609030804020204" pitchFamily="49" charset="0"/>
                </a:rPr>
                <a:t>作品</a:t>
              </a:r>
              <a:endParaRPr lang="en-US" altLang="zh-CN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dirty="0">
                  <a:solidFill>
                    <a:schemeClr val="accent6">
                      <a:lumMod val="50000"/>
                    </a:schemeClr>
                  </a:solidFill>
                  <a:latin typeface="Menlo" panose="020B0609030804020204" pitchFamily="49" charset="0"/>
                </a:rPr>
                <a:t>主题标签</a:t>
              </a:r>
              <a:endParaRPr lang="en-US" altLang="zh-CN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dirty="0">
                  <a:solidFill>
                    <a:schemeClr val="accent6">
                      <a:lumMod val="50000"/>
                    </a:schemeClr>
                  </a:solidFill>
                  <a:latin typeface="Menlo" panose="020B0609030804020204" pitchFamily="49" charset="0"/>
                </a:rPr>
                <a:t>叙事单元</a:t>
              </a:r>
              <a:endParaRPr lang="en-US" altLang="zh-CN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dirty="0">
                  <a:solidFill>
                    <a:schemeClr val="accent6">
                      <a:lumMod val="50000"/>
                    </a:schemeClr>
                  </a:solidFill>
                  <a:latin typeface="Menlo" panose="020B0609030804020204" pitchFamily="49" charset="0"/>
                </a:rPr>
                <a:t>人物</a:t>
              </a:r>
              <a:endParaRPr lang="en-US" altLang="zh-CN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24A60CC-3DCD-A3C7-CD11-00EFF9828E53}"/>
                </a:ext>
              </a:extLst>
            </p:cNvPr>
            <p:cNvSpPr txBox="1"/>
            <p:nvPr/>
          </p:nvSpPr>
          <p:spPr>
            <a:xfrm>
              <a:off x="4313476" y="4197846"/>
              <a:ext cx="1135973" cy="1018356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dirty="0">
                  <a:solidFill>
                    <a:schemeClr val="accent2">
                      <a:lumMod val="50000"/>
                    </a:schemeClr>
                  </a:solidFill>
                  <a:latin typeface="Menlo" panose="020B0609030804020204" pitchFamily="49" charset="0"/>
                </a:rPr>
                <a:t>曲牌匹配</a:t>
              </a:r>
              <a:endParaRPr lang="en-US" altLang="zh-CN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dirty="0">
                  <a:solidFill>
                    <a:schemeClr val="accent2">
                      <a:lumMod val="50000"/>
                    </a:schemeClr>
                  </a:solidFill>
                  <a:latin typeface="Menlo" panose="020B0609030804020204" pitchFamily="49" charset="0"/>
                </a:rPr>
                <a:t>方言特征</a:t>
              </a:r>
              <a:endParaRPr lang="en-US" altLang="zh-CN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dirty="0">
                  <a:solidFill>
                    <a:schemeClr val="accent2">
                      <a:lumMod val="50000"/>
                    </a:schemeClr>
                  </a:solidFill>
                  <a:latin typeface="Menlo" panose="020B0609030804020204" pitchFamily="49" charset="0"/>
                </a:rPr>
                <a:t>思想源流</a:t>
              </a:r>
              <a:endParaRPr lang="en-US" altLang="zh-CN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dirty="0">
                  <a:solidFill>
                    <a:schemeClr val="accent2">
                      <a:lumMod val="50000"/>
                    </a:schemeClr>
                  </a:solidFill>
                  <a:latin typeface="Menlo" panose="020B0609030804020204" pitchFamily="49" charset="0"/>
                </a:rPr>
                <a:t>民俗映射</a:t>
              </a:r>
              <a:endParaRPr lang="en-US" altLang="zh-CN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7A8B7F0-C8D1-E41C-E10E-1F7A9D541EAD}"/>
                </a:ext>
              </a:extLst>
            </p:cNvPr>
            <p:cNvSpPr txBox="1"/>
            <p:nvPr/>
          </p:nvSpPr>
          <p:spPr>
            <a:xfrm>
              <a:off x="9808128" y="25578"/>
              <a:ext cx="3799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知识图谱生成框架</a:t>
              </a:r>
              <a:r>
                <a:rPr kumimoji="1" lang="en-US" altLang="zh-CN" dirty="0"/>
                <a:t>v2</a:t>
              </a:r>
              <a:endParaRPr kumimoji="1" lang="zh-CN" altLang="en-US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9DEF961-F540-F0D4-0393-87B4BE01C057}"/>
              </a:ext>
            </a:extLst>
          </p:cNvPr>
          <p:cNvGrpSpPr/>
          <p:nvPr/>
        </p:nvGrpSpPr>
        <p:grpSpPr>
          <a:xfrm>
            <a:off x="15429" y="-622187"/>
            <a:ext cx="2701342" cy="1038951"/>
            <a:chOff x="1386" y="-239"/>
            <a:chExt cx="4254" cy="1636"/>
          </a:xfrm>
        </p:grpSpPr>
        <p:sp>
          <p:nvSpPr>
            <p:cNvPr id="10" name="TextBox 113">
              <a:extLst>
                <a:ext uri="{FF2B5EF4-FFF2-40B4-BE49-F238E27FC236}">
                  <a16:creationId xmlns:a16="http://schemas.microsoft.com/office/drawing/2014/main" id="{0E443D33-3667-457E-4EAF-FDE33702316F}"/>
                </a:ext>
              </a:extLst>
            </p:cNvPr>
            <p:cNvSpPr txBox="1"/>
            <p:nvPr/>
          </p:nvSpPr>
          <p:spPr>
            <a:xfrm>
              <a:off x="2327" y="-239"/>
              <a:ext cx="3313" cy="1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920"/>
                </a:lnSpc>
              </a:pPr>
              <a:r>
                <a:rPr lang="zh-CN" altLang="en-US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划分方法论</a:t>
              </a:r>
              <a:r>
                <a:rPr lang="en-US" altLang="zh-CN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2</a:t>
              </a:r>
              <a:endParaRPr lang="zh-CN" altLang="en-US" sz="2000" dirty="0">
                <a:solidFill>
                  <a:srgbClr val="004AA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pic>
          <p:nvPicPr>
            <p:cNvPr id="11" name="图片 136" descr="仅校徽">
              <a:extLst>
                <a:ext uri="{FF2B5EF4-FFF2-40B4-BE49-F238E27FC236}">
                  <a16:creationId xmlns:a16="http://schemas.microsoft.com/office/drawing/2014/main" id="{1F6E5FC7-99A6-B68A-8E1F-942156B93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6" y="782"/>
              <a:ext cx="615" cy="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5287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6320497-30CD-0021-187A-441EB54334B8}"/>
              </a:ext>
            </a:extLst>
          </p:cNvPr>
          <p:cNvSpPr txBox="1"/>
          <p:nvPr/>
        </p:nvSpPr>
        <p:spPr>
          <a:xfrm>
            <a:off x="0" y="844535"/>
            <a:ext cx="3722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基于</a:t>
            </a:r>
            <a:r>
              <a:rPr lang="zh-CN" altLang="en-US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句子</a:t>
            </a:r>
            <a:r>
              <a:rPr lang="zh-CN" altLang="en-US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的匈牙利小说</a:t>
            </a:r>
            <a:r>
              <a:rPr lang="zh-CN" altLang="en-US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风格</a:t>
            </a:r>
            <a:r>
              <a:rPr lang="zh-CN" altLang="en-US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史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64DCFB-49F6-C2A6-BBD6-E0187CBEF652}"/>
              </a:ext>
            </a:extLst>
          </p:cNvPr>
          <p:cNvSpPr txBox="1"/>
          <p:nvPr/>
        </p:nvSpPr>
        <p:spPr>
          <a:xfrm>
            <a:off x="0" y="1426602"/>
            <a:ext cx="50740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研究核心​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/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论文提出一种​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​自动识别匈牙利语复合句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/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复杂句类型​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​的方法，通过分析连词位置和功能，结合统计分析与语义解读，揭示小说文本的​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​修辞逻辑结构、认识论态度及文学史风格演变​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A8B667-A852-E816-726C-285E14DA69B8}"/>
              </a:ext>
            </a:extLst>
          </p:cNvPr>
          <p:cNvSpPr txBox="1"/>
          <p:nvPr/>
        </p:nvSpPr>
        <p:spPr>
          <a:xfrm>
            <a:off x="0" y="2593444"/>
            <a:ext cx="507402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关键创新点​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​双重分析视角​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​统计价值​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​：连词作为功能词提供大量数据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​语义价值​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​：连词隐含从句间逻辑关系（如转折、条件）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​句法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-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语义结合​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b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</a:b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突破传统语法分类（如主从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并列二分法），关注连词的​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​语法化意义​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​（如因果、对立）对文本深层结构的塑造。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677CDA-E881-B688-5435-08E9437B938E}"/>
              </a:ext>
            </a:extLst>
          </p:cNvPr>
          <p:cNvSpPr txBox="1"/>
          <p:nvPr/>
        </p:nvSpPr>
        <p:spPr>
          <a:xfrm>
            <a:off x="1" y="4314284"/>
            <a:ext cx="536985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方法论​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​语料库​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150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部匈牙利经典小说​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1832-2005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年），覆盖文学史关键时期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选材标准：再版次数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文学史提及率，确保经典性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​从句关系分类​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基于连词位置和语义，划分 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12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类从句关系​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​（如并列、转折、条件、比喻、关系从句等）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正则表达式匹配标点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连词（匈牙利语标点严格标记从句边界）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​量化分析​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相对频率（从句类型占比）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统计检验（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ANOVA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与可视化（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LOESS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趋势线、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PCA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主成分分析）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异常值处理与聚类分析（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k-means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BBB09B9-7843-ED6C-155B-78DE4D0D7D7B}"/>
              </a:ext>
            </a:extLst>
          </p:cNvPr>
          <p:cNvSpPr txBox="1"/>
          <p:nvPr/>
        </p:nvSpPr>
        <p:spPr>
          <a:xfrm>
            <a:off x="5291192" y="746784"/>
            <a:ext cx="6359702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核心发现​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/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1.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文学史风格演变趋势​</a:t>
            </a: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19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世纪早期​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​关系从句主导​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​（图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高频区）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​修辞性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"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圆周句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"​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​：多层嵌套从句（例：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Eötvös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小说），增强描述细节与讽刺效果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成因：古典修辞教育传统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20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世纪中期​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​比喻从句显著增加​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​（图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服务于​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​内心描写与自由间接引语​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​（例：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"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他感觉如困玻璃罩中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"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20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世纪后期​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1970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后）：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​推理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/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解释性连词激增​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​（图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​反讽逻辑​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​：用严谨推理揭示现实荒诞性（例：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Kertész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集中营描写中的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"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自然推论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"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algn="l" fontAlgn="base"/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2.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句长演变（图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1-3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）​</a:t>
            </a: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19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世纪​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​：句长显著下降（线性回归显著）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20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世纪后期​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​：两极分化（长句派：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Krasznahorkai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；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短句派：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Mándy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成因：教育普及、新闻业兴起、书写工具革新</a:t>
            </a:r>
          </a:p>
          <a:p>
            <a:pPr algn="l" fontAlgn="base"/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3.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风格传统三维模型（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PCA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分析）</a:t>
            </a:r>
            <a:endParaRPr lang="zh-CN" altLang="en-US" sz="1200" b="1" i="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B658793C-A458-B24C-355A-B31620102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484698"/>
              </p:ext>
            </p:extLst>
          </p:nvPr>
        </p:nvGraphicFramePr>
        <p:xfrm>
          <a:off x="5406366" y="4101549"/>
          <a:ext cx="6129353" cy="1239612"/>
        </p:xfrm>
        <a:graphic>
          <a:graphicData uri="http://schemas.openxmlformats.org/drawingml/2006/table">
            <a:tbl>
              <a:tblPr/>
              <a:tblGrid>
                <a:gridCol w="1490647">
                  <a:extLst>
                    <a:ext uri="{9D8B030D-6E8A-4147-A177-3AD203B41FA5}">
                      <a16:colId xmlns:a16="http://schemas.microsoft.com/office/drawing/2014/main" val="3423210492"/>
                    </a:ext>
                  </a:extLst>
                </a:gridCol>
                <a:gridCol w="2055350">
                  <a:extLst>
                    <a:ext uri="{9D8B030D-6E8A-4147-A177-3AD203B41FA5}">
                      <a16:colId xmlns:a16="http://schemas.microsoft.com/office/drawing/2014/main" val="1957059635"/>
                    </a:ext>
                  </a:extLst>
                </a:gridCol>
                <a:gridCol w="1092709">
                  <a:extLst>
                    <a:ext uri="{9D8B030D-6E8A-4147-A177-3AD203B41FA5}">
                      <a16:colId xmlns:a16="http://schemas.microsoft.com/office/drawing/2014/main" val="589435904"/>
                    </a:ext>
                  </a:extLst>
                </a:gridCol>
                <a:gridCol w="1490647">
                  <a:extLst>
                    <a:ext uri="{9D8B030D-6E8A-4147-A177-3AD203B41FA5}">
                      <a16:colId xmlns:a16="http://schemas.microsoft.com/office/drawing/2014/main" val="9259316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​传统类型​</a:t>
                      </a:r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72000" marR="72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​句法特征​</a:t>
                      </a:r>
                      <a:r>
                        <a:rPr lang="zh-CN" altLang="en-US" sz="1200" b="1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​​代表时期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认识论态度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330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FF0000"/>
                          </a:solidFill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描述</a:t>
                      </a:r>
                      <a:r>
                        <a:rPr lang="zh-CN" altLang="en-US" sz="1200" b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固定</a:t>
                      </a:r>
                      <a:endParaRPr lang="zh-CN" altLang="en-US" sz="1200" b="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高频关系从句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19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世纪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语义锚定现实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539885"/>
                  </a:ext>
                </a:extLst>
              </a:tr>
              <a:tr h="36492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FF0000"/>
                          </a:solidFill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逻辑</a:t>
                      </a:r>
                      <a:r>
                        <a:rPr lang="zh-CN" altLang="en-US" sz="1200" b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开放​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72000" marR="72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推理</a:t>
                      </a:r>
                      <a:r>
                        <a:rPr lang="en-US" altLang="zh-C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/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解释连词主导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20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世纪后期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逻辑解构现实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08005"/>
                  </a:ext>
                </a:extLst>
              </a:tr>
              <a:tr h="36492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​简洁</a:t>
                      </a:r>
                      <a:r>
                        <a:rPr lang="zh-CN" altLang="en-US" sz="1200" b="1" dirty="0">
                          <a:solidFill>
                            <a:srgbClr val="FF0000"/>
                          </a:solidFill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意象</a:t>
                      </a:r>
                      <a:r>
                        <a:rPr lang="zh-CN" altLang="en-US" sz="1200" b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72000" marR="72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短句</a:t>
                      </a:r>
                      <a:r>
                        <a:rPr lang="en-US" altLang="zh-C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+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比喻从句</a:t>
                      </a:r>
                      <a:r>
                        <a:rPr lang="en-US" altLang="zh-C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+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非标记关系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20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世纪中期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主观感知现实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935556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0919BACF-9832-A42E-0A62-4448E4EF9B75}"/>
              </a:ext>
            </a:extLst>
          </p:cNvPr>
          <p:cNvSpPr txBox="1"/>
          <p:nvPr/>
        </p:nvSpPr>
        <p:spPr>
          <a:xfrm>
            <a:off x="5291192" y="5265683"/>
            <a:ext cx="690080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结论与意义​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​句法风格反映认识论​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从句类型偏好揭示作者组织现实的方式（如关系从句的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"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确定性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"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vs 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推理连词的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"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可重释性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"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​量化验证文学史分期​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匈牙利风格演变滞后西欧（如圆周句延续至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1868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年教育改革）。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​作者风格识别局限​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连词分布受创作意识影响（半可控），不适合独立用于作者归属（图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8-9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聚类效果有限）。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84BA447-DA9C-66E6-3E61-84C15CC57C3E}"/>
              </a:ext>
            </a:extLst>
          </p:cNvPr>
          <p:cNvSpPr txBox="1"/>
          <p:nvPr/>
        </p:nvSpPr>
        <p:spPr>
          <a:xfrm>
            <a:off x="0" y="435744"/>
            <a:ext cx="8564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dirty="0">
                <a:solidFill>
                  <a:srgbClr val="FF0000"/>
                </a:solidFill>
                <a:effectLst/>
                <a:latin typeface="FiraSans-Medium"/>
              </a:rPr>
              <a:t>A Sentence-Based Stylistic History of the Hungarian Novel</a:t>
            </a:r>
            <a:endParaRPr lang="en" altLang="zh-CN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DB8003-E1AF-168E-DB97-BB94211B3D8B}"/>
              </a:ext>
            </a:extLst>
          </p:cNvPr>
          <p:cNvSpPr txBox="1"/>
          <p:nvPr/>
        </p:nvSpPr>
        <p:spPr>
          <a:xfrm>
            <a:off x="7091578" y="423618"/>
            <a:ext cx="5100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b="0" i="0" dirty="0">
                <a:solidFill>
                  <a:srgbClr val="0A0A0A"/>
                </a:solidFill>
                <a:effectLst/>
                <a:latin typeface="Proxima Nova"/>
              </a:rPr>
              <a:t>JCLS | Journal of Computational Literary Studies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5158A90-43C8-CAFA-1CBB-7414C198B83C}"/>
              </a:ext>
            </a:extLst>
          </p:cNvPr>
          <p:cNvGrpSpPr/>
          <p:nvPr/>
        </p:nvGrpSpPr>
        <p:grpSpPr>
          <a:xfrm>
            <a:off x="142917" y="-609270"/>
            <a:ext cx="3580199" cy="1038951"/>
            <a:chOff x="1386" y="-239"/>
            <a:chExt cx="5638" cy="1636"/>
          </a:xfrm>
        </p:grpSpPr>
        <p:sp>
          <p:nvSpPr>
            <p:cNvPr id="4" name="TextBox 113">
              <a:extLst>
                <a:ext uri="{FF2B5EF4-FFF2-40B4-BE49-F238E27FC236}">
                  <a16:creationId xmlns:a16="http://schemas.microsoft.com/office/drawing/2014/main" id="{6D789428-F4F3-4B3F-4EF9-8E911A023E43}"/>
                </a:ext>
              </a:extLst>
            </p:cNvPr>
            <p:cNvSpPr txBox="1"/>
            <p:nvPr/>
          </p:nvSpPr>
          <p:spPr>
            <a:xfrm>
              <a:off x="2327" y="-239"/>
              <a:ext cx="4697" cy="1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920"/>
                </a:lnSpc>
              </a:pPr>
              <a:r>
                <a:rPr lang="zh-CN" altLang="en-US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计算文学相关论文 </a:t>
              </a:r>
              <a:r>
                <a:rPr lang="en-US" altLang="zh-CN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1</a:t>
              </a:r>
              <a:endParaRPr lang="zh-CN" altLang="en-US" sz="2000" dirty="0">
                <a:solidFill>
                  <a:srgbClr val="004AA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pic>
          <p:nvPicPr>
            <p:cNvPr id="6" name="图片 136" descr="仅校徽">
              <a:extLst>
                <a:ext uri="{FF2B5EF4-FFF2-40B4-BE49-F238E27FC236}">
                  <a16:creationId xmlns:a16="http://schemas.microsoft.com/office/drawing/2014/main" id="{4BA2DAE6-C4A7-B6FE-7D20-ED78B7D63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86" y="782"/>
              <a:ext cx="615" cy="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8624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560D7A-D905-B503-9DBC-286FFC4A5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61" y="628195"/>
            <a:ext cx="10957214" cy="586047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3AE7B11-1F3E-CEDB-B8DE-0D0CB9CC2CE4}"/>
              </a:ext>
            </a:extLst>
          </p:cNvPr>
          <p:cNvSpPr txBox="1"/>
          <p:nvPr/>
        </p:nvSpPr>
        <p:spPr>
          <a:xfrm>
            <a:off x="4303242" y="6488668"/>
            <a:ext cx="5724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知识图谱样例展示（</a:t>
            </a:r>
            <a:r>
              <a:rPr lang="zh-CN" altLang="en-US" sz="1200" dirty="0"/>
              <a:t>汉文帝亲尝汤药 791字</a:t>
            </a:r>
            <a:r>
              <a:rPr kumimoji="1" lang="zh-CN" altLang="en-US" sz="1200" dirty="0"/>
              <a:t>）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E896A30-08BD-17FF-5906-9ACCEB7FDF8B}"/>
              </a:ext>
            </a:extLst>
          </p:cNvPr>
          <p:cNvGrpSpPr/>
          <p:nvPr/>
        </p:nvGrpSpPr>
        <p:grpSpPr>
          <a:xfrm>
            <a:off x="15429" y="-622187"/>
            <a:ext cx="2701342" cy="1038951"/>
            <a:chOff x="1386" y="-239"/>
            <a:chExt cx="4254" cy="1636"/>
          </a:xfrm>
        </p:grpSpPr>
        <p:sp>
          <p:nvSpPr>
            <p:cNvPr id="4" name="TextBox 113">
              <a:extLst>
                <a:ext uri="{FF2B5EF4-FFF2-40B4-BE49-F238E27FC236}">
                  <a16:creationId xmlns:a16="http://schemas.microsoft.com/office/drawing/2014/main" id="{9C6A07BA-FDDB-655C-BB10-A49A941C4E0C}"/>
                </a:ext>
              </a:extLst>
            </p:cNvPr>
            <p:cNvSpPr txBox="1"/>
            <p:nvPr/>
          </p:nvSpPr>
          <p:spPr>
            <a:xfrm>
              <a:off x="2327" y="-239"/>
              <a:ext cx="3313" cy="1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920"/>
                </a:lnSpc>
              </a:pPr>
              <a:r>
                <a:rPr lang="zh-CN" altLang="en-US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划分可视化</a:t>
              </a:r>
            </a:p>
          </p:txBody>
        </p:sp>
        <p:pic>
          <p:nvPicPr>
            <p:cNvPr id="6" name="图片 136" descr="仅校徽">
              <a:extLst>
                <a:ext uri="{FF2B5EF4-FFF2-40B4-BE49-F238E27FC236}">
                  <a16:creationId xmlns:a16="http://schemas.microsoft.com/office/drawing/2014/main" id="{3790F7E1-2059-BA1A-98FE-2891D3433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86" y="782"/>
              <a:ext cx="615" cy="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1415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7E51CB-2A46-8DDD-62B3-0C6E73F2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33" y="147782"/>
            <a:ext cx="11698333" cy="630728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1F6AF72-0741-9442-1312-D8F257D68692}"/>
              </a:ext>
            </a:extLst>
          </p:cNvPr>
          <p:cNvSpPr txBox="1"/>
          <p:nvPr/>
        </p:nvSpPr>
        <p:spPr>
          <a:xfrm>
            <a:off x="4506442" y="6455064"/>
            <a:ext cx="5724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知识图谱样例展示（</a:t>
            </a:r>
            <a:r>
              <a:rPr lang="zh-CN" altLang="en-US" sz="1200" dirty="0"/>
              <a:t>路不平害娘 21383字 </a:t>
            </a:r>
            <a:r>
              <a:rPr kumimoji="1" lang="zh-CN" altLang="en-US" sz="1200" dirty="0"/>
              <a:t>）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F5CE4E7-F6FC-50D4-6C09-0E6A8D28D276}"/>
              </a:ext>
            </a:extLst>
          </p:cNvPr>
          <p:cNvGrpSpPr/>
          <p:nvPr/>
        </p:nvGrpSpPr>
        <p:grpSpPr>
          <a:xfrm>
            <a:off x="15429" y="-622187"/>
            <a:ext cx="2701342" cy="1038951"/>
            <a:chOff x="1386" y="-239"/>
            <a:chExt cx="4254" cy="1636"/>
          </a:xfrm>
        </p:grpSpPr>
        <p:sp>
          <p:nvSpPr>
            <p:cNvPr id="4" name="TextBox 113">
              <a:extLst>
                <a:ext uri="{FF2B5EF4-FFF2-40B4-BE49-F238E27FC236}">
                  <a16:creationId xmlns:a16="http://schemas.microsoft.com/office/drawing/2014/main" id="{BD81B361-62B3-4C51-DCDE-C62E19EC50C0}"/>
                </a:ext>
              </a:extLst>
            </p:cNvPr>
            <p:cNvSpPr txBox="1"/>
            <p:nvPr/>
          </p:nvSpPr>
          <p:spPr>
            <a:xfrm>
              <a:off x="2327" y="-239"/>
              <a:ext cx="3313" cy="1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920"/>
                </a:lnSpc>
              </a:pPr>
              <a:r>
                <a:rPr lang="zh-CN" altLang="en-US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划分可视化</a:t>
              </a:r>
            </a:p>
          </p:txBody>
        </p:sp>
        <p:pic>
          <p:nvPicPr>
            <p:cNvPr id="6" name="图片 136" descr="仅校徽">
              <a:extLst>
                <a:ext uri="{FF2B5EF4-FFF2-40B4-BE49-F238E27FC236}">
                  <a16:creationId xmlns:a16="http://schemas.microsoft.com/office/drawing/2014/main" id="{2B4635F4-780F-95CF-3EB9-B2797E232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86" y="782"/>
              <a:ext cx="615" cy="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3217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A56B37F-7351-A55C-1299-82AFF7F2F9DD}"/>
              </a:ext>
            </a:extLst>
          </p:cNvPr>
          <p:cNvSpPr txBox="1"/>
          <p:nvPr/>
        </p:nvSpPr>
        <p:spPr>
          <a:xfrm>
            <a:off x="436161" y="595239"/>
            <a:ext cx="5983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accent2"/>
                </a:solidFill>
              </a:rPr>
              <a:t>统计</a:t>
            </a:r>
            <a:r>
              <a:rPr kumimoji="1" lang="en-US" altLang="zh-CN" dirty="0">
                <a:solidFill>
                  <a:schemeClr val="accent2"/>
                </a:solidFill>
              </a:rPr>
              <a:t>1:</a:t>
            </a:r>
            <a:r>
              <a:rPr kumimoji="1" lang="zh-CN" altLang="en-US" dirty="0">
                <a:solidFill>
                  <a:schemeClr val="accent2"/>
                </a:solidFill>
              </a:rPr>
              <a:t> 将贤孝划分成短文、中文、长文。分析其描述句子、逻辑句子、比喻句子占比。分析差异化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B9DFFFC-4335-188F-4B69-9484F5A73A25}"/>
              </a:ext>
            </a:extLst>
          </p:cNvPr>
          <p:cNvSpPr txBox="1"/>
          <p:nvPr/>
        </p:nvSpPr>
        <p:spPr>
          <a:xfrm>
            <a:off x="2068945" y="1599945"/>
            <a:ext cx="4707468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🔍 正在分析 </a:t>
            </a:r>
            <a:r>
              <a:rPr lang="en-US" altLang="zh-CN" sz="1200" dirty="0"/>
              <a:t>[</a:t>
            </a:r>
            <a:r>
              <a:rPr lang="en" altLang="zh-CN" sz="1200" dirty="0"/>
              <a:t>SHORT] </a:t>
            </a:r>
            <a:r>
              <a:rPr lang="zh-CN" altLang="en-US" sz="1200" dirty="0"/>
              <a:t>分类 </a:t>
            </a:r>
            <a:r>
              <a:rPr lang="en-US" altLang="zh-CN" sz="1200" dirty="0"/>
              <a:t>(15</a:t>
            </a:r>
            <a:r>
              <a:rPr lang="zh-CN" altLang="en-US" sz="1200" dirty="0"/>
              <a:t>个文件</a:t>
            </a:r>
            <a:r>
              <a:rPr lang="en-US" altLang="zh-CN" sz="1200" dirty="0"/>
              <a:t>)</a:t>
            </a:r>
          </a:p>
          <a:p>
            <a:r>
              <a:rPr lang="zh-CN" altLang="en-US" sz="1200" dirty="0"/>
              <a:t>📊 分析结果 </a:t>
            </a:r>
            <a:r>
              <a:rPr lang="en-US" altLang="zh-CN" sz="1200" dirty="0"/>
              <a:t>(</a:t>
            </a:r>
            <a:r>
              <a:rPr lang="en" altLang="zh-CN" sz="1200" dirty="0"/>
              <a:t>SHORT):</a:t>
            </a:r>
          </a:p>
          <a:p>
            <a:r>
              <a:rPr lang="en" altLang="zh-CN" sz="1200" dirty="0"/>
              <a:t>  </a:t>
            </a:r>
            <a:r>
              <a:rPr lang="zh-CN" altLang="en-US" sz="1200" dirty="0"/>
              <a:t>总节点数</a:t>
            </a:r>
            <a:r>
              <a:rPr lang="en-US" altLang="zh-CN" sz="1200" dirty="0"/>
              <a:t>: 1408</a:t>
            </a:r>
          </a:p>
          <a:p>
            <a:r>
              <a:rPr lang="en-US" altLang="zh-CN" sz="1200" dirty="0"/>
              <a:t>  </a:t>
            </a:r>
            <a:r>
              <a:rPr lang="en" altLang="zh-CN" sz="1200" dirty="0" err="1"/>
              <a:t>isDescriptive</a:t>
            </a:r>
            <a:r>
              <a:rPr lang="en" altLang="zh-CN" sz="1200" dirty="0"/>
              <a:t>=True </a:t>
            </a:r>
            <a:r>
              <a:rPr lang="zh-CN" altLang="en-US" sz="1200" dirty="0"/>
              <a:t>比例</a:t>
            </a:r>
            <a:r>
              <a:rPr lang="en-US" altLang="zh-CN" sz="1200" dirty="0"/>
              <a:t>: 25.78% (363/1408)</a:t>
            </a:r>
          </a:p>
          <a:p>
            <a:r>
              <a:rPr lang="en-US" altLang="zh-CN" sz="1200" dirty="0">
                <a:solidFill>
                  <a:srgbClr val="FF0000"/>
                </a:solidFill>
              </a:rPr>
              <a:t>  </a:t>
            </a:r>
            <a:r>
              <a:rPr lang="en" altLang="zh-CN" sz="1200" dirty="0" err="1">
                <a:solidFill>
                  <a:srgbClr val="FF0000"/>
                </a:solidFill>
              </a:rPr>
              <a:t>isFirstPerson</a:t>
            </a:r>
            <a:r>
              <a:rPr lang="en" altLang="zh-CN" sz="1200" dirty="0">
                <a:solidFill>
                  <a:srgbClr val="FF0000"/>
                </a:solidFill>
              </a:rPr>
              <a:t>=True </a:t>
            </a:r>
            <a:r>
              <a:rPr lang="zh-CN" altLang="en-US" sz="1200" dirty="0">
                <a:solidFill>
                  <a:srgbClr val="FF0000"/>
                </a:solidFill>
              </a:rPr>
              <a:t>比例</a:t>
            </a:r>
            <a:r>
              <a:rPr lang="en-US" altLang="zh-CN" sz="1200" dirty="0">
                <a:solidFill>
                  <a:srgbClr val="FF0000"/>
                </a:solidFill>
              </a:rPr>
              <a:t>: 10.87% (153/1408)</a:t>
            </a:r>
          </a:p>
          <a:p>
            <a:r>
              <a:rPr lang="en-US" altLang="zh-CN" sz="1200" dirty="0"/>
              <a:t>  </a:t>
            </a:r>
            <a:r>
              <a:rPr lang="en" altLang="zh-CN" sz="1200" dirty="0" err="1"/>
              <a:t>isLogical</a:t>
            </a:r>
            <a:r>
              <a:rPr lang="en" altLang="zh-CN" sz="1200" dirty="0"/>
              <a:t>=True </a:t>
            </a:r>
            <a:r>
              <a:rPr lang="zh-CN" altLang="en-US" sz="1200" dirty="0"/>
              <a:t>比例</a:t>
            </a:r>
            <a:r>
              <a:rPr lang="en-US" altLang="zh-CN" sz="1200" dirty="0"/>
              <a:t>: 13.00% (183/1408)</a:t>
            </a:r>
          </a:p>
          <a:p>
            <a:r>
              <a:rPr lang="en-US" altLang="zh-CN" sz="1200" dirty="0"/>
              <a:t>--------------------------------------------------</a:t>
            </a:r>
          </a:p>
          <a:p>
            <a:endParaRPr lang="en-US" altLang="zh-CN" sz="1200" dirty="0"/>
          </a:p>
          <a:p>
            <a:r>
              <a:rPr lang="zh-CN" altLang="en-US" sz="1200" dirty="0"/>
              <a:t>🔍 正在分析 </a:t>
            </a:r>
            <a:r>
              <a:rPr lang="en-US" altLang="zh-CN" sz="1200" dirty="0"/>
              <a:t>[</a:t>
            </a:r>
            <a:r>
              <a:rPr lang="en" altLang="zh-CN" sz="1200" dirty="0"/>
              <a:t>MEDIUM] </a:t>
            </a:r>
            <a:r>
              <a:rPr lang="zh-CN" altLang="en-US" sz="1200" dirty="0"/>
              <a:t>分类 </a:t>
            </a:r>
            <a:r>
              <a:rPr lang="en-US" altLang="zh-CN" sz="1200" dirty="0"/>
              <a:t>(7</a:t>
            </a:r>
            <a:r>
              <a:rPr lang="zh-CN" altLang="en-US" sz="1200" dirty="0"/>
              <a:t>个文件</a:t>
            </a:r>
            <a:r>
              <a:rPr lang="en-US" altLang="zh-CN" sz="1200" dirty="0"/>
              <a:t>)</a:t>
            </a:r>
          </a:p>
          <a:p>
            <a:r>
              <a:rPr lang="zh-CN" altLang="en-US" sz="1200" dirty="0"/>
              <a:t>📊 分析结果 </a:t>
            </a:r>
            <a:r>
              <a:rPr lang="en-US" altLang="zh-CN" sz="1200" dirty="0"/>
              <a:t>(</a:t>
            </a:r>
            <a:r>
              <a:rPr lang="en" altLang="zh-CN" sz="1200" dirty="0"/>
              <a:t>MEDIUM):</a:t>
            </a:r>
          </a:p>
          <a:p>
            <a:r>
              <a:rPr lang="en" altLang="zh-CN" sz="1200" dirty="0"/>
              <a:t>  </a:t>
            </a:r>
            <a:r>
              <a:rPr lang="zh-CN" altLang="en-US" sz="1200" dirty="0"/>
              <a:t>总节点数</a:t>
            </a:r>
            <a:r>
              <a:rPr lang="en-US" altLang="zh-CN" sz="1200" dirty="0"/>
              <a:t>: 2482</a:t>
            </a:r>
          </a:p>
          <a:p>
            <a:r>
              <a:rPr lang="en-US" altLang="zh-CN" sz="1200" dirty="0"/>
              <a:t>  </a:t>
            </a:r>
            <a:r>
              <a:rPr lang="en" altLang="zh-CN" sz="1200" dirty="0" err="1"/>
              <a:t>isDescriptive</a:t>
            </a:r>
            <a:r>
              <a:rPr lang="en" altLang="zh-CN" sz="1200" dirty="0"/>
              <a:t>=True </a:t>
            </a:r>
            <a:r>
              <a:rPr lang="zh-CN" altLang="en-US" sz="1200" dirty="0"/>
              <a:t>比例</a:t>
            </a:r>
            <a:r>
              <a:rPr lang="en-US" altLang="zh-CN" sz="1200" dirty="0"/>
              <a:t>: 24.29% (603/2482)</a:t>
            </a:r>
          </a:p>
          <a:p>
            <a:r>
              <a:rPr lang="en-US" altLang="zh-CN" sz="1200" dirty="0"/>
              <a:t>  </a:t>
            </a:r>
            <a:r>
              <a:rPr lang="en" altLang="zh-CN" sz="1200" dirty="0" err="1"/>
              <a:t>isFirstPerson</a:t>
            </a:r>
            <a:r>
              <a:rPr lang="en" altLang="zh-CN" sz="1200" dirty="0"/>
              <a:t>=True </a:t>
            </a:r>
            <a:r>
              <a:rPr lang="zh-CN" altLang="en-US" sz="1200" dirty="0"/>
              <a:t>比例</a:t>
            </a:r>
            <a:r>
              <a:rPr lang="en-US" altLang="zh-CN" sz="1200" dirty="0"/>
              <a:t>: 23.57% (585/2482)</a:t>
            </a:r>
          </a:p>
          <a:p>
            <a:r>
              <a:rPr lang="en-US" altLang="zh-CN" sz="1200" dirty="0"/>
              <a:t>  </a:t>
            </a:r>
            <a:r>
              <a:rPr lang="en" altLang="zh-CN" sz="1200" dirty="0" err="1"/>
              <a:t>isLogical</a:t>
            </a:r>
            <a:r>
              <a:rPr lang="en" altLang="zh-CN" sz="1200" dirty="0"/>
              <a:t>=True </a:t>
            </a:r>
            <a:r>
              <a:rPr lang="zh-CN" altLang="en-US" sz="1200" dirty="0"/>
              <a:t>比例</a:t>
            </a:r>
            <a:r>
              <a:rPr lang="en-US" altLang="zh-CN" sz="1200" dirty="0"/>
              <a:t>: 12.33% (306/2482)</a:t>
            </a:r>
          </a:p>
          <a:p>
            <a:r>
              <a:rPr lang="en-US" altLang="zh-CN" sz="1200" dirty="0"/>
              <a:t>--------------------------------------------------</a:t>
            </a:r>
          </a:p>
          <a:p>
            <a:endParaRPr lang="en-US" altLang="zh-CN" sz="1200" dirty="0"/>
          </a:p>
          <a:p>
            <a:r>
              <a:rPr lang="zh-CN" altLang="en-US" sz="1200" dirty="0"/>
              <a:t>🔍 正在分析 </a:t>
            </a:r>
            <a:r>
              <a:rPr lang="en-US" altLang="zh-CN" sz="1200" dirty="0"/>
              <a:t>[</a:t>
            </a:r>
            <a:r>
              <a:rPr lang="en" altLang="zh-CN" sz="1200" dirty="0"/>
              <a:t>LONG] </a:t>
            </a:r>
            <a:r>
              <a:rPr lang="zh-CN" altLang="en-US" sz="1200" dirty="0"/>
              <a:t>分类 </a:t>
            </a:r>
            <a:r>
              <a:rPr lang="en-US" altLang="zh-CN" sz="1200" dirty="0"/>
              <a:t>(11</a:t>
            </a:r>
            <a:r>
              <a:rPr lang="zh-CN" altLang="en-US" sz="1200" dirty="0"/>
              <a:t>个文件</a:t>
            </a:r>
            <a:r>
              <a:rPr lang="en-US" altLang="zh-CN" sz="1200" dirty="0"/>
              <a:t>)</a:t>
            </a:r>
          </a:p>
          <a:p>
            <a:r>
              <a:rPr lang="zh-CN" altLang="en-US" sz="1200" dirty="0"/>
              <a:t>📊 分析结果 </a:t>
            </a:r>
            <a:r>
              <a:rPr lang="en-US" altLang="zh-CN" sz="1200" dirty="0"/>
              <a:t>(</a:t>
            </a:r>
            <a:r>
              <a:rPr lang="en" altLang="zh-CN" sz="1200" dirty="0"/>
              <a:t>LONG):</a:t>
            </a:r>
          </a:p>
          <a:p>
            <a:r>
              <a:rPr lang="en" altLang="zh-CN" sz="1200" dirty="0"/>
              <a:t>  </a:t>
            </a:r>
            <a:r>
              <a:rPr lang="zh-CN" altLang="en-US" sz="1200" dirty="0"/>
              <a:t>总节点数</a:t>
            </a:r>
            <a:r>
              <a:rPr lang="en-US" altLang="zh-CN" sz="1200" dirty="0"/>
              <a:t>: 5336</a:t>
            </a:r>
          </a:p>
          <a:p>
            <a:r>
              <a:rPr lang="en-US" altLang="zh-CN" sz="1200" dirty="0"/>
              <a:t>  </a:t>
            </a:r>
            <a:r>
              <a:rPr lang="en" altLang="zh-CN" sz="1200" dirty="0" err="1"/>
              <a:t>isDescriptive</a:t>
            </a:r>
            <a:r>
              <a:rPr lang="en" altLang="zh-CN" sz="1200" dirty="0"/>
              <a:t>=True </a:t>
            </a:r>
            <a:r>
              <a:rPr lang="zh-CN" altLang="en-US" sz="1200" dirty="0"/>
              <a:t>比例</a:t>
            </a:r>
            <a:r>
              <a:rPr lang="en-US" altLang="zh-CN" sz="1200" dirty="0"/>
              <a:t>: 22.11% (1180/5336)</a:t>
            </a:r>
          </a:p>
          <a:p>
            <a:r>
              <a:rPr lang="en-US" altLang="zh-CN" sz="1200" dirty="0"/>
              <a:t>  </a:t>
            </a:r>
            <a:r>
              <a:rPr lang="en" altLang="zh-CN" sz="1200" dirty="0" err="1"/>
              <a:t>isFirstPerson</a:t>
            </a:r>
            <a:r>
              <a:rPr lang="en" altLang="zh-CN" sz="1200" dirty="0"/>
              <a:t>=True </a:t>
            </a:r>
            <a:r>
              <a:rPr lang="zh-CN" altLang="en-US" sz="1200" dirty="0"/>
              <a:t>比例</a:t>
            </a:r>
            <a:r>
              <a:rPr lang="en-US" altLang="zh-CN" sz="1200" dirty="0"/>
              <a:t>: 20.78% (1109/5336)</a:t>
            </a:r>
          </a:p>
          <a:p>
            <a:r>
              <a:rPr lang="en-US" altLang="zh-CN" sz="1200" dirty="0"/>
              <a:t>  </a:t>
            </a:r>
            <a:r>
              <a:rPr lang="en" altLang="zh-CN" sz="1200" dirty="0" err="1"/>
              <a:t>isLogical</a:t>
            </a:r>
            <a:r>
              <a:rPr lang="en" altLang="zh-CN" sz="1200" dirty="0"/>
              <a:t>=True </a:t>
            </a:r>
            <a:r>
              <a:rPr lang="zh-CN" altLang="en-US" sz="1200" dirty="0"/>
              <a:t>比例</a:t>
            </a:r>
            <a:r>
              <a:rPr lang="en-US" altLang="zh-CN" sz="1200" dirty="0"/>
              <a:t>: 8.17% (436/5336)</a:t>
            </a:r>
          </a:p>
          <a:p>
            <a:r>
              <a:rPr lang="en-US" altLang="zh-CN" sz="1200" dirty="0"/>
              <a:t>--------------------------------------------------</a:t>
            </a:r>
            <a:endParaRPr lang="zh-CN" altLang="en-US" sz="1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CEA07F-72B3-F477-34A0-87C9B4C39A80}"/>
              </a:ext>
            </a:extLst>
          </p:cNvPr>
          <p:cNvSpPr txBox="1"/>
          <p:nvPr/>
        </p:nvSpPr>
        <p:spPr>
          <a:xfrm>
            <a:off x="8939048" y="0"/>
            <a:ext cx="3252952" cy="737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categories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"short"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短文 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&lt;5000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字符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汉文帝亲尝汤药知识图谱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#791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曾参啮指痛心知识图谱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#625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仲由百里负米知识图谱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#1,471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郯子鹿乳奉亲知识图谱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#1,109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闵子骞单衣顺亲知识图谱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#1,309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老莱子戏彩娱亲知识图谱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#1,075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陆绩怀橘遗亲知识图谱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#937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王祥卧冰求鲤知识图谱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#1,459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黄香扇枕温衾知识图谱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#1,252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孟宗哭竹生笋知识图谱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#1,324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韩湘子卖袍知识图谱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#3,814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韩湘子探家知识图谱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#2,868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关云长单刀赴会知识图谱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#2,205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小哥哥劝妹子知识图谱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#870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目连僧救母知识图谱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#1,277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medium"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中文 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5000-10000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字符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杨小娃拉柳笆知识图谱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#8,137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扒肝孝母知识图谱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#9,206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三子分财知识图谱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#7,392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任仓埋母知识图谱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#10,302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小姑贤知识图谱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#8,300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吕祖买药知识图谱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#9,599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康王变得时知识图谱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#9,563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long"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长文 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&gt;10000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字符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丁郎刻母知识图谱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#15,604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郭巨埋儿知识图谱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#14,884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路不平害娘知识图谱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#21,383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白鹦鸽盗桃知识图谱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#14,549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三姐拜寿知识图谱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#11,570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柳迎春卖儿知识图谱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#29,427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图财记知识图谱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#21,280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水拉杨家滩知识图谱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#17,642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灯盏记知识图谱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#10,089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梁山伯与祝英台知识图谱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#15,722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CN" alt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水蛇记知识图谱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txt"</a:t>
            </a:r>
            <a:r>
              <a:rPr lang="en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#12,889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字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kumimoji="1" lang="zh-CN" altLang="en-US" sz="11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57231C6-1D25-364F-44F9-E981DC67F97E}"/>
              </a:ext>
            </a:extLst>
          </p:cNvPr>
          <p:cNvGrpSpPr/>
          <p:nvPr/>
        </p:nvGrpSpPr>
        <p:grpSpPr>
          <a:xfrm>
            <a:off x="15429" y="-622187"/>
            <a:ext cx="2701342" cy="1038951"/>
            <a:chOff x="1386" y="-239"/>
            <a:chExt cx="4254" cy="1636"/>
          </a:xfrm>
        </p:grpSpPr>
        <p:sp>
          <p:nvSpPr>
            <p:cNvPr id="5" name="TextBox 113">
              <a:extLst>
                <a:ext uri="{FF2B5EF4-FFF2-40B4-BE49-F238E27FC236}">
                  <a16:creationId xmlns:a16="http://schemas.microsoft.com/office/drawing/2014/main" id="{43E863E1-CF1C-873B-6688-CAA7EFB78B43}"/>
                </a:ext>
              </a:extLst>
            </p:cNvPr>
            <p:cNvSpPr txBox="1"/>
            <p:nvPr/>
          </p:nvSpPr>
          <p:spPr>
            <a:xfrm>
              <a:off x="2327" y="-239"/>
              <a:ext cx="3313" cy="1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920"/>
                </a:lnSpc>
              </a:pPr>
              <a:r>
                <a:rPr lang="zh-CN" altLang="en-US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统计结果 </a:t>
              </a:r>
              <a:r>
                <a:rPr lang="en-US" altLang="zh-CN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1</a:t>
              </a:r>
              <a:endParaRPr lang="zh-CN" altLang="en-US" sz="2000" dirty="0">
                <a:solidFill>
                  <a:srgbClr val="004AA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pic>
          <p:nvPicPr>
            <p:cNvPr id="8" name="图片 136" descr="仅校徽">
              <a:extLst>
                <a:ext uri="{FF2B5EF4-FFF2-40B4-BE49-F238E27FC236}">
                  <a16:creationId xmlns:a16="http://schemas.microsoft.com/office/drawing/2014/main" id="{DFFD1CEC-6941-C00D-C7F5-67A8C378B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6" y="782"/>
              <a:ext cx="615" cy="615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BE7631C9-4361-9F2A-022D-F6991FE7EC5A}"/>
              </a:ext>
            </a:extLst>
          </p:cNvPr>
          <p:cNvSpPr txBox="1"/>
          <p:nvPr/>
        </p:nvSpPr>
        <p:spPr>
          <a:xfrm>
            <a:off x="1696049" y="5939595"/>
            <a:ext cx="5983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发现：短文中第一人称明显少于其他长度</a:t>
            </a:r>
            <a:endParaRPr kumimoji="1" lang="en-US" altLang="zh-CN" dirty="0"/>
          </a:p>
          <a:p>
            <a:r>
              <a:rPr kumimoji="1" lang="zh-CN" altLang="en-US" dirty="0"/>
              <a:t>划分缺陷：句子划分有交集；并集不是全集；</a:t>
            </a:r>
          </a:p>
        </p:txBody>
      </p:sp>
    </p:spTree>
    <p:extLst>
      <p:ext uri="{BB962C8B-B14F-4D97-AF65-F5344CB8AC3E}">
        <p14:creationId xmlns:p14="http://schemas.microsoft.com/office/powerpoint/2010/main" val="87546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87C7CB5-2591-09F1-A250-14F09251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18268"/>
              </p:ext>
            </p:extLst>
          </p:nvPr>
        </p:nvGraphicFramePr>
        <p:xfrm>
          <a:off x="6193425" y="491933"/>
          <a:ext cx="5877536" cy="6356259"/>
        </p:xfrm>
        <a:graphic>
          <a:graphicData uri="http://schemas.openxmlformats.org/drawingml/2006/table">
            <a:tbl>
              <a:tblPr/>
              <a:tblGrid>
                <a:gridCol w="1469384">
                  <a:extLst>
                    <a:ext uri="{9D8B030D-6E8A-4147-A177-3AD203B41FA5}">
                      <a16:colId xmlns:a16="http://schemas.microsoft.com/office/drawing/2014/main" val="1787023978"/>
                    </a:ext>
                  </a:extLst>
                </a:gridCol>
                <a:gridCol w="869648">
                  <a:extLst>
                    <a:ext uri="{9D8B030D-6E8A-4147-A177-3AD203B41FA5}">
                      <a16:colId xmlns:a16="http://schemas.microsoft.com/office/drawing/2014/main" val="1426509937"/>
                    </a:ext>
                  </a:extLst>
                </a:gridCol>
                <a:gridCol w="904009">
                  <a:extLst>
                    <a:ext uri="{9D8B030D-6E8A-4147-A177-3AD203B41FA5}">
                      <a16:colId xmlns:a16="http://schemas.microsoft.com/office/drawing/2014/main" val="2994470280"/>
                    </a:ext>
                  </a:extLst>
                </a:gridCol>
                <a:gridCol w="2634495">
                  <a:extLst>
                    <a:ext uri="{9D8B030D-6E8A-4147-A177-3AD203B41FA5}">
                      <a16:colId xmlns:a16="http://schemas.microsoft.com/office/drawing/2014/main" val="1770015800"/>
                    </a:ext>
                  </a:extLst>
                </a:gridCol>
              </a:tblGrid>
              <a:tr h="7920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文件名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实体类型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实体名称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实体内容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718481"/>
                  </a:ext>
                </a:extLst>
              </a:tr>
              <a:tr h="12554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虞舜孝感动天知识图谱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五帝时期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自从盘古开天地，三皇完了传五帝。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432501"/>
                  </a:ext>
                </a:extLst>
              </a:tr>
              <a:tr h="12554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郯子鹿乳奉亲知识图谱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春秋时代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春秋时代说贤书，郯国里头论孝子。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669993"/>
                  </a:ext>
                </a:extLst>
              </a:tr>
              <a:tr h="12554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老莱子戏彩娱亲知识图谱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春秋时期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春秋时代说贤书，楚国里头论孝子。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843827"/>
                  </a:ext>
                </a:extLst>
              </a:tr>
              <a:tr h="12554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曾参啮指痛心知识图谱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春秋时代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春秋时代说贤书，鲁国里头论孝子。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28684"/>
                  </a:ext>
                </a:extLst>
              </a:tr>
              <a:tr h="12554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闵子骞单衣顺亲知识图谱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春秋时代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春秋时代说贤书，鲁国里头论孝子。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712586"/>
                  </a:ext>
                </a:extLst>
              </a:tr>
              <a:tr h="12554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仲由百里负米知识图谱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春秋时代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春秋时代说贤书，鲁国里头论孝子。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150213"/>
                  </a:ext>
                </a:extLst>
              </a:tr>
              <a:tr h="12554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扒肝孝母知识图谱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列国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列国手里说贤书，第四孝里论古人。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36494"/>
                  </a:ext>
                </a:extLst>
              </a:tr>
              <a:tr h="12554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任仓埋母知识图谱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列国时期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列国手上说贤书，第七孝里论古人。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745115"/>
                  </a:ext>
                </a:extLst>
              </a:tr>
              <a:tr h="1718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郭巨埋儿知识图谱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列国时期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哎，列国手里就说贤书，第三孝里又论古人。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737495"/>
                  </a:ext>
                </a:extLst>
              </a:tr>
              <a:tr h="1718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小姑贤知识图谱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列国时期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哪个朝里我说贤书，哪个手里我论古人？列国书上就说贤书，第八孝里论古人。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55537"/>
                  </a:ext>
                </a:extLst>
              </a:tr>
              <a:tr h="1718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董永卖身葬父知识图谱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东汉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东汉时代说贤书，山东地界里头论孝子。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854495"/>
                  </a:ext>
                </a:extLst>
              </a:tr>
              <a:tr h="12554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黄香扇枕温衾知识图谱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东汉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东汉传到汉章帝，孝子黄香美名扬。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877888"/>
                  </a:ext>
                </a:extLst>
              </a:tr>
              <a:tr h="12554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汉文帝亲尝汤药知识图谱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汉朝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汉朝时代说贤书，第二孝里论孝子。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061422"/>
                  </a:ext>
                </a:extLst>
              </a:tr>
              <a:tr h="12554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孟宗哭竹生笋知识图谱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三国（吴国）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三国时代说贤书，吴国里头论孝子。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710840"/>
                  </a:ext>
                </a:extLst>
              </a:tr>
              <a:tr h="1718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陆绩怀橘遗亲知识图谱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三国时代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三国时代说贤书，吴国地界里头论孝子。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087225"/>
                  </a:ext>
                </a:extLst>
              </a:tr>
              <a:tr h="12554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关云长单刀赴会知识图谱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三国时期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孙权坐镇江南，笑看天下鼎足三。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732474"/>
                  </a:ext>
                </a:extLst>
              </a:tr>
              <a:tr h="12554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王祥卧冰求鲤知识图谱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西晋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魏晋时代说贤书，西晋里头论孝子。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123997"/>
                  </a:ext>
                </a:extLst>
              </a:tr>
              <a:tr h="1718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吕祖买药知识图谱</a:t>
                      </a:r>
                      <a:r>
                        <a:rPr lang="en-US" altLang="zh-CN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唐代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我在那个唐室驾前为臣，考中了两榜进士。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707458"/>
                  </a:ext>
                </a:extLst>
              </a:tr>
              <a:tr h="12554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灯盏记知识图谱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唐朝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唐王打坐西京城，唐朝时节表古人。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047822"/>
                  </a:ext>
                </a:extLst>
              </a:tr>
              <a:tr h="12554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韩湘子卖袍知识图谱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唐朝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一句表到唐时代，唐朝手里表古人。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256139"/>
                  </a:ext>
                </a:extLst>
              </a:tr>
              <a:tr h="12554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韩湘子探家知识图谱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唐代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头上了就戴上了一个唐巾帽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440671"/>
                  </a:ext>
                </a:extLst>
              </a:tr>
              <a:tr h="21822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康王变得时知识图谱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宋朝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宋朝手里我说贤书，宋王的手里我论古人。宋王天子坐的是东京汴梁城。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350069"/>
                  </a:ext>
                </a:extLst>
              </a:tr>
              <a:tr h="12554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柳迎春卖儿知识图谱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宋朝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宋王的天子坐东京，宋朝手里论古人。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870035"/>
                  </a:ext>
                </a:extLst>
              </a:tr>
              <a:tr h="21822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白鹦鸽盗桃知识图谱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宋朝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包公坐的青纱轿子，带的王朝、马汉，着前面的铜锣来开道。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934181"/>
                  </a:ext>
                </a:extLst>
              </a:tr>
              <a:tr h="26456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水蛇记知识图谱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宋朝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宋王天子登了殿，左班丞相王延林，右班丞相老杨景，闪出来个文武丞相是包文拯。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50598"/>
                  </a:ext>
                </a:extLst>
              </a:tr>
              <a:tr h="1718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路不平害娘知识图谱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明朝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明朝天子坐北京，明朝的那个手里我论古人。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214695"/>
                  </a:ext>
                </a:extLst>
              </a:tr>
              <a:tr h="12554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三姐拜寿知识图谱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明朝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明朝的天子坐北京，明朝手里论古人。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69126"/>
                  </a:ext>
                </a:extLst>
              </a:tr>
              <a:tr h="12554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梁山伯与祝英台知识图谱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明朝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说的是明朝天子登了殿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940206"/>
                  </a:ext>
                </a:extLst>
              </a:tr>
              <a:tr h="12554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丁郎刻母知识图谱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明朝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明朝的天子坐北京，明朝手里我论古人。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902999"/>
                  </a:ext>
                </a:extLst>
              </a:tr>
              <a:tr h="12554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图财记知识图谱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明朝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万历皇爷把皇榜挂到华永城。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929059"/>
                  </a:ext>
                </a:extLst>
              </a:tr>
              <a:tr h="1718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杨小娃拉柳笆知识图谱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明朝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明朝的天子就坐南京，明朝的手里就论古人。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820554"/>
                  </a:ext>
                </a:extLst>
              </a:tr>
              <a:tr h="1718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水拉杨家滩知识图谱</a:t>
                      </a:r>
                      <a:r>
                        <a:rPr lang="en-US" altLang="zh-C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清朝道光年间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道光天子么坐北京，古人一句表到嘛河南省。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830427"/>
                  </a:ext>
                </a:extLst>
              </a:tr>
              <a:tr h="1718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三子分财知识图谱</a:t>
                      </a:r>
                      <a:r>
                        <a:rPr lang="en-US" altLang="zh-CN" sz="8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古代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前朝也可有，古时生下的男女娃娃们多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053435"/>
                  </a:ext>
                </a:extLst>
              </a:tr>
              <a:tr h="12554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目连僧救母知识图谱</a:t>
                      </a:r>
                      <a:r>
                        <a:rPr lang="en-US" altLang="zh-CN" sz="8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古代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昔日里倒有一个目连僧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602063"/>
                  </a:ext>
                </a:extLst>
              </a:tr>
              <a:tr h="1718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小哥哥劝妹子知识图谱</a:t>
                      </a:r>
                      <a:r>
                        <a:rPr lang="en-US" altLang="zh-CN" sz="8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古代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故事中提到的传统孝道观念和家庭结构暗示古代背景。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40267"/>
                  </a:ext>
                </a:extLst>
              </a:tr>
              <a:tr h="12554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二郎神劈山救母知识图谱</a:t>
                      </a:r>
                      <a:r>
                        <a:rPr lang="en-US" altLang="zh-CN" sz="8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8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21616" marR="21616" marT="16212" marB="16212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Period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古代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确州城里把杨天佑书生来遇上</a:t>
                      </a:r>
                    </a:p>
                  </a:txBody>
                  <a:tcPr marL="21616" marR="21616" marT="16212" marB="16212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255945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621ED61-FD1F-60CA-D6CF-4ABD2627C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464004"/>
              </p:ext>
            </p:extLst>
          </p:nvPr>
        </p:nvGraphicFramePr>
        <p:xfrm>
          <a:off x="0" y="369332"/>
          <a:ext cx="5877536" cy="6478860"/>
        </p:xfrm>
        <a:graphic>
          <a:graphicData uri="http://schemas.openxmlformats.org/drawingml/2006/table">
            <a:tbl>
              <a:tblPr/>
              <a:tblGrid>
                <a:gridCol w="1382381">
                  <a:extLst>
                    <a:ext uri="{9D8B030D-6E8A-4147-A177-3AD203B41FA5}">
                      <a16:colId xmlns:a16="http://schemas.microsoft.com/office/drawing/2014/main" val="1788265623"/>
                    </a:ext>
                  </a:extLst>
                </a:gridCol>
                <a:gridCol w="1237376">
                  <a:extLst>
                    <a:ext uri="{9D8B030D-6E8A-4147-A177-3AD203B41FA5}">
                      <a16:colId xmlns:a16="http://schemas.microsoft.com/office/drawing/2014/main" val="2114112293"/>
                    </a:ext>
                  </a:extLst>
                </a:gridCol>
                <a:gridCol w="2155740">
                  <a:extLst>
                    <a:ext uri="{9D8B030D-6E8A-4147-A177-3AD203B41FA5}">
                      <a16:colId xmlns:a16="http://schemas.microsoft.com/office/drawing/2014/main" val="1542427878"/>
                    </a:ext>
                  </a:extLst>
                </a:gridCol>
                <a:gridCol w="1102039">
                  <a:extLst>
                    <a:ext uri="{9D8B030D-6E8A-4147-A177-3AD203B41FA5}">
                      <a16:colId xmlns:a16="http://schemas.microsoft.com/office/drawing/2014/main" val="7201748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文件名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实体名称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实体内容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推测当今地名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076528"/>
                  </a:ext>
                </a:extLst>
              </a:tr>
              <a:tr h="952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虞舜孝感动天知识图谱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历山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虞舜在历山下面来种田，天帝显灵来帮忙。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山东省济南市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199101"/>
                  </a:ext>
                </a:extLst>
              </a:tr>
              <a:tr h="16974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虞舜孝感动天知识图谱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苍梧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/</a:t>
                      </a:r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九嶷山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娥皇女英来到了湖南的九嶷山。三块子大石头叫着个三峰石，有一座大坟傢还是珍珠贝壳的。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湖南省永州市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180092"/>
                  </a:ext>
                </a:extLst>
              </a:tr>
              <a:tr h="703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郯子鹿乳奉亲知识图谱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郯国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说起郯国不一般，国家小，名声响。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山东省临沂市郯城县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70088"/>
                  </a:ext>
                </a:extLst>
              </a:tr>
              <a:tr h="703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老莱子戏彩娱亲知识图谱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楚国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春秋时代说贤书，楚国里头论孝子。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湖北省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229149"/>
                  </a:ext>
                </a:extLst>
              </a:tr>
              <a:tr h="703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曾参啮指痛心知识图谱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鲁国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春秋时代说贤书，鲁国里头论孝子。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山东省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980265"/>
                  </a:ext>
                </a:extLst>
              </a:tr>
              <a:tr h="703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闵子骞单衣顺亲知识图谱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鲁国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春秋时代说贤书，鲁国里头论孝子。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山东省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923680"/>
                  </a:ext>
                </a:extLst>
              </a:tr>
              <a:tr h="703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仲由百里负米知识图谱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鲁国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春秋时代说贤书，鲁国里头论孝子。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山东省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06412"/>
                  </a:ext>
                </a:extLst>
              </a:tr>
              <a:tr h="952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仲由百里负米知识图谱</a:t>
                      </a:r>
                      <a:r>
                        <a:rPr lang="en-US" altLang="zh-CN" sz="7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卫国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就说卫国的卫灵公，有个宠姬叫南子。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河南省鹤壁市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538141"/>
                  </a:ext>
                </a:extLst>
              </a:tr>
              <a:tr h="952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扒肝孝母知识图谱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山西临汾县朱临小巷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家住本在山西的临汾县，朱临小巷里有家院。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山西省临汾市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616678"/>
                  </a:ext>
                </a:extLst>
              </a:tr>
              <a:tr h="952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任仓埋母知识图谱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四川成都府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家住在四川成都府，任家庄上有家门。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四川省成都市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93331"/>
                  </a:ext>
                </a:extLst>
              </a:tr>
              <a:tr h="952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郭巨埋儿知识图谱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四川成都府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家住在四川成都府，郭家庄上有家门。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四川省成都市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741489"/>
                  </a:ext>
                </a:extLst>
              </a:tr>
              <a:tr h="703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董永卖身葬父知识图谱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山东千乘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原籍山东千乘地，东汉年间把世出。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山东省滨州市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400889"/>
                  </a:ext>
                </a:extLst>
              </a:tr>
              <a:tr h="703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董永卖身葬父知识图谱</a:t>
                      </a:r>
                      <a:r>
                        <a:rPr lang="en-US" altLang="zh-CN" sz="7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安陆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为避兵祸到安陆，勉强度日穷对付。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湖北省安陆市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760808"/>
                  </a:ext>
                </a:extLst>
              </a:tr>
              <a:tr h="703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黄香扇枕温衾知识图谱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江夏安陆地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家住江夏安陆地，儿时家境是小康。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湖北省安陆市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453803"/>
                  </a:ext>
                </a:extLst>
              </a:tr>
              <a:tr h="952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汉文帝亲尝汤药知识图谱</a:t>
                      </a:r>
                      <a:r>
                        <a:rPr lang="en-US" altLang="zh-CN" sz="7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代地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代地的陈豨做了乱，刘邦亲征平了叛。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山西省大同市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345944"/>
                  </a:ext>
                </a:extLst>
              </a:tr>
              <a:tr h="703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孟宗哭竹生笋知识图谱</a:t>
                      </a:r>
                      <a:r>
                        <a:rPr lang="en-US" altLang="zh-CN" sz="7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东吴江夏郡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话说东吴江夏郡，有个孝子叫孟宗。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湖北省武汉市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172492"/>
                  </a:ext>
                </a:extLst>
              </a:tr>
              <a:tr h="952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孟宗哭竹生笋知识图谱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孝感（改名地）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孟宗哭竹美名扬，老家的名字改孝感。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湖北省孝感市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23159"/>
                  </a:ext>
                </a:extLst>
              </a:tr>
              <a:tr h="952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陆绩怀橘遗亲知识图谱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吴国地界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三国时代说贤书，吴国地界里头论孝子。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江苏省南京市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586449"/>
                  </a:ext>
                </a:extLst>
              </a:tr>
              <a:tr h="703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关云长单刀赴会知识图谱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荆州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借去寡人荆州，至今不思归还。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湖北省荆州市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621080"/>
                  </a:ext>
                </a:extLst>
              </a:tr>
              <a:tr h="703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王祥卧冰求鲤知识图谱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山东临沂王家庄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照见山东临沂的王家庄。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山东省临沂市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79879"/>
                  </a:ext>
                </a:extLst>
              </a:tr>
              <a:tr h="14490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吕祖买药知识图谱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杭州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我观来观去，观到这个凡世三间，那个东洋大海左面个有一座杭州城哩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浙江省杭州市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352135"/>
                  </a:ext>
                </a:extLst>
              </a:tr>
              <a:tr h="952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灯盏记知识图谱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山东五常县张家湾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古人表在山东省五常县五常县东门有个张家湾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山东省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56163"/>
                  </a:ext>
                </a:extLst>
              </a:tr>
              <a:tr h="703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韩湘子卖袍知识图谱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长安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湘子来到长安城，手拨云头往下看。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陕西省西安市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63152"/>
                  </a:ext>
                </a:extLst>
              </a:tr>
              <a:tr h="952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韩湘子探家知识图谱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长安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拨开的云头往下看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,</a:t>
                      </a:r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小小的长安就在我的脚底下站。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陕西省西安市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900894"/>
                  </a:ext>
                </a:extLst>
              </a:tr>
              <a:tr h="703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康王变得时知识图谱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东京汴梁城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宋王天子坐的是东京汴梁城。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河南省开封市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232268"/>
                  </a:ext>
                </a:extLst>
              </a:tr>
              <a:tr h="1200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丁郎刻母知识图谱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山东省济南府定阳县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这个古人么论到山东省，山东有个济南府。济南府有个定阳县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山东省济南市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072460"/>
                  </a:ext>
                </a:extLst>
              </a:tr>
              <a:tr h="703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图财记知识图谱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华永县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李健到了华永县，李健低头暗思忖。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未知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86066"/>
                  </a:ext>
                </a:extLst>
              </a:tr>
              <a:tr h="1200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柳迎春卖儿知识图谱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壶关县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说到壶关县的北门上。北门上有个周家场，周家场上说个清楚。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山西省长治市壶关县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955415"/>
                  </a:ext>
                </a:extLst>
              </a:tr>
              <a:tr h="703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二郎神劈山救母知识图谱</a:t>
                      </a:r>
                      <a:r>
                        <a:rPr lang="en-US" altLang="zh-CN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确州城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确州城里把杨天佑书生来遇上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未知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87761"/>
                  </a:ext>
                </a:extLst>
              </a:tr>
              <a:tr h="952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二郎神劈山救母知识图谱</a:t>
                      </a:r>
                      <a:r>
                        <a:rPr lang="en-US" altLang="zh-CN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灌口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二郎回到了灌口上，原哩把他的神仙当。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四川省都江堰市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471728"/>
                  </a:ext>
                </a:extLst>
              </a:tr>
              <a:tr h="703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二郎神劈山救母知识图谱</a:t>
                      </a:r>
                      <a:r>
                        <a:rPr lang="en-US" altLang="zh-CN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桃山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压在了桃山底下叫受磨难。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未知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169722"/>
                  </a:ext>
                </a:extLst>
              </a:tr>
              <a:tr h="14490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白鹦鸽盗桃知识图谱</a:t>
                      </a:r>
                      <a:r>
                        <a:rPr lang="en-US" altLang="zh-CN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仙果山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把这个鹦鸽么表到了仙果山，仙果山上么有一棵沙柳树，沙柳树上倒有九桠朳。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未知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864006"/>
                  </a:ext>
                </a:extLst>
              </a:tr>
              <a:tr h="952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白鹦鸽盗桃知识图谱</a:t>
                      </a:r>
                      <a:r>
                        <a:rPr lang="en-US" altLang="zh-CN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云南贵州府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离不了云南贵州府张家园子里的好桃子。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未知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501134"/>
                  </a:ext>
                </a:extLst>
              </a:tr>
              <a:tr h="14490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白鹦鸽盗桃知识图谱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东京汴梁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张三打起背包往前转，提上鹦鸽起了身，赶着走啊赶着行，东京汴梁是卖鹦的人。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河南省开封市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07399"/>
                  </a:ext>
                </a:extLst>
              </a:tr>
              <a:tr h="14490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水蛇记知识图谱</a:t>
                      </a:r>
                      <a:r>
                        <a:rPr lang="en-US" altLang="zh-CN" sz="7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成州城外王家庄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说的是成州城外有个王家庄，王家庄里可坐着个大有名，家是家大富豪的有钱人。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甘肃省陇南市成县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487090"/>
                  </a:ext>
                </a:extLst>
              </a:tr>
              <a:tr h="1200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杨小娃拉柳笆知识图谱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山西省林平县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这个古人说到山西省的林平县，林平县里我表个家人。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山西省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776214"/>
                  </a:ext>
                </a:extLst>
              </a:tr>
              <a:tr h="952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小姑贤知识图谱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贵州的马王县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家住在贵州的马王县，马王县里么有家园。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贵州省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127290"/>
                  </a:ext>
                </a:extLst>
              </a:tr>
              <a:tr h="1200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小哥哥劝妹子知识图谱</a:t>
                      </a:r>
                      <a:r>
                        <a:rPr lang="en-US" altLang="zh-CN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凉州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作品为凉州贤孝作品，故事发生位置应在凉州地区。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甘肃省武威市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719062"/>
                  </a:ext>
                </a:extLst>
              </a:tr>
              <a:tr h="1200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水拉杨家滩知识图谱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河南省洛阳县杨家滩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古人表着河南省洛阳县，离城十五里倒有个杨家滩。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河南省洛阳市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707091"/>
                  </a:ext>
                </a:extLst>
              </a:tr>
              <a:tr h="703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梁山伯与祝英台知识图谱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山东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说到了山东一座城啊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山东省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652226"/>
                  </a:ext>
                </a:extLst>
              </a:tr>
              <a:tr h="952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三子分财知识图谱</a:t>
                      </a:r>
                      <a:r>
                        <a:rPr lang="en-US" altLang="zh-CN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凉州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第五节凉州贤孝</a:t>
                      </a:r>
                      <a:r>
                        <a:rPr lang="en-US" altLang="zh-CN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《</a:t>
                      </a:r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三子分财</a:t>
                      </a:r>
                      <a:r>
                        <a:rPr lang="en-US" altLang="zh-CN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》</a:t>
                      </a:r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唱词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甘肃省武威市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354449"/>
                  </a:ext>
                </a:extLst>
              </a:tr>
              <a:tr h="703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目连僧救母知识图谱</a:t>
                      </a:r>
                      <a:r>
                        <a:rPr lang="en-US" altLang="zh-CN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十八层地狱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十八层地狱里孝敬的母亲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未知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063064"/>
                  </a:ext>
                </a:extLst>
              </a:tr>
              <a:tr h="952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三姐拜寿知识图谱</a:t>
                      </a:r>
                      <a:r>
                        <a:rPr lang="en-US" altLang="zh-C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山西省黄沙县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把古人说到山西省的黄沙县，黄沙县里表个古人。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山西省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722233"/>
                  </a:ext>
                </a:extLst>
              </a:tr>
              <a:tr h="952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路不平害娘知识图谱</a:t>
                      </a:r>
                      <a:r>
                        <a:rPr lang="en-US" altLang="zh-CN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.</a:t>
                      </a:r>
                      <a:r>
                        <a:rPr lang="en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txt</a:t>
                      </a:r>
                    </a:p>
                  </a:txBody>
                  <a:tcPr marL="13801" marR="13801" marT="10350" marB="1035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华儿山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华儿山倒有个路家庄，陆家村里我表个家人。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未知</a:t>
                      </a:r>
                    </a:p>
                  </a:txBody>
                  <a:tcPr marL="13801" marR="13801" marT="10350" marB="1035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125699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BB611B8D-756F-93E7-BEB4-E08DF6A3B488}"/>
              </a:ext>
            </a:extLst>
          </p:cNvPr>
          <p:cNvSpPr txBox="1"/>
          <p:nvPr/>
        </p:nvSpPr>
        <p:spPr>
          <a:xfrm>
            <a:off x="3064695" y="0"/>
            <a:ext cx="37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accent2"/>
                </a:solidFill>
              </a:rPr>
              <a:t>统计</a:t>
            </a:r>
            <a:r>
              <a:rPr kumimoji="1" lang="en-US" altLang="zh-CN" dirty="0">
                <a:solidFill>
                  <a:schemeClr val="accent2"/>
                </a:solidFill>
              </a:rPr>
              <a:t>2:</a:t>
            </a:r>
            <a:r>
              <a:rPr kumimoji="1" lang="zh-CN" altLang="en-US" dirty="0">
                <a:solidFill>
                  <a:schemeClr val="accent2"/>
                </a:solidFill>
              </a:rPr>
              <a:t> 将贤孝地理时期划分</a:t>
            </a:r>
            <a:endParaRPr kumimoji="1"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381E50A-4D14-0D5A-47E5-0BAF10CC55C5}"/>
              </a:ext>
            </a:extLst>
          </p:cNvPr>
          <p:cNvGrpSpPr/>
          <p:nvPr/>
        </p:nvGrpSpPr>
        <p:grpSpPr>
          <a:xfrm>
            <a:off x="15429" y="-622187"/>
            <a:ext cx="2701342" cy="1038951"/>
            <a:chOff x="1386" y="-239"/>
            <a:chExt cx="4254" cy="1636"/>
          </a:xfrm>
        </p:grpSpPr>
        <p:sp>
          <p:nvSpPr>
            <p:cNvPr id="3" name="TextBox 113">
              <a:extLst>
                <a:ext uri="{FF2B5EF4-FFF2-40B4-BE49-F238E27FC236}">
                  <a16:creationId xmlns:a16="http://schemas.microsoft.com/office/drawing/2014/main" id="{5845CA52-F072-42E9-B152-4E2B3978A431}"/>
                </a:ext>
              </a:extLst>
            </p:cNvPr>
            <p:cNvSpPr txBox="1"/>
            <p:nvPr/>
          </p:nvSpPr>
          <p:spPr>
            <a:xfrm>
              <a:off x="2327" y="-239"/>
              <a:ext cx="3313" cy="1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920"/>
                </a:lnSpc>
              </a:pPr>
              <a:r>
                <a:rPr lang="zh-CN" altLang="en-US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统计结果 </a:t>
              </a:r>
              <a:r>
                <a:rPr lang="en-US" altLang="zh-CN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2</a:t>
              </a:r>
              <a:endParaRPr lang="zh-CN" altLang="en-US" sz="2000" dirty="0">
                <a:solidFill>
                  <a:srgbClr val="004AA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pic>
          <p:nvPicPr>
            <p:cNvPr id="7" name="图片 136" descr="仅校徽">
              <a:extLst>
                <a:ext uri="{FF2B5EF4-FFF2-40B4-BE49-F238E27FC236}">
                  <a16:creationId xmlns:a16="http://schemas.microsoft.com/office/drawing/2014/main" id="{AE329E8E-7844-FDBE-A512-AE9718B61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86" y="782"/>
              <a:ext cx="615" cy="615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36B5892-6745-8C7B-4208-F8532C4AF35F}"/>
              </a:ext>
            </a:extLst>
          </p:cNvPr>
          <p:cNvSpPr txBox="1"/>
          <p:nvPr/>
        </p:nvSpPr>
        <p:spPr>
          <a:xfrm>
            <a:off x="7192882" y="27333"/>
            <a:ext cx="498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发现：故事发生的时期相对全，地点虚拟的多</a:t>
            </a:r>
          </a:p>
        </p:txBody>
      </p:sp>
    </p:spTree>
    <p:extLst>
      <p:ext uri="{BB962C8B-B14F-4D97-AF65-F5344CB8AC3E}">
        <p14:creationId xmlns:p14="http://schemas.microsoft.com/office/powerpoint/2010/main" val="3743254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76DCEA6-CFC9-FA45-D249-69002A6983B0}"/>
              </a:ext>
            </a:extLst>
          </p:cNvPr>
          <p:cNvSpPr txBox="1"/>
          <p:nvPr/>
        </p:nvSpPr>
        <p:spPr>
          <a:xfrm>
            <a:off x="4660466" y="197678"/>
            <a:ext cx="3360859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序号组合频率排行榜（重复子序列）：</a:t>
            </a:r>
          </a:p>
          <a:p>
            <a:r>
              <a:rPr lang="zh-CN" altLang="en-US" sz="1400" dirty="0"/>
              <a:t>格式说明：(组合序列) = 出现次数</a:t>
            </a:r>
          </a:p>
          <a:p>
            <a:r>
              <a:rPr lang="zh-CN" altLang="en-US" sz="1400" dirty="0"/>
              <a:t>-----------------------------------</a:t>
            </a:r>
            <a:endParaRPr lang="en-US" altLang="zh-CN" sz="1400" dirty="0"/>
          </a:p>
          <a:p>
            <a:r>
              <a:rPr lang="zh-CN" altLang="en-US" sz="1400" dirty="0"/>
              <a:t>TOP 1: (2 → 4 → 2) = 35次</a:t>
            </a:r>
          </a:p>
          <a:p>
            <a:r>
              <a:rPr lang="zh-CN" altLang="en-US" sz="1400" dirty="0"/>
              <a:t>TOP 2: (4 → 1 → 2) = 31次</a:t>
            </a:r>
          </a:p>
          <a:p>
            <a:r>
              <a:rPr lang="zh-CN" altLang="en-US" sz="1400" dirty="0"/>
              <a:t>TOP 3: (5 → 9 → 5) = 28次</a:t>
            </a:r>
          </a:p>
          <a:p>
            <a:r>
              <a:rPr lang="zh-CN" altLang="en-US" sz="1400" dirty="0"/>
              <a:t>TOP 4: (4 → 2 → 1) = 28次</a:t>
            </a:r>
          </a:p>
          <a:p>
            <a:r>
              <a:rPr lang="zh-CN" altLang="en-US" sz="1400" dirty="0"/>
              <a:t>TOP 5: (2 → 4 → 1) = 27次</a:t>
            </a:r>
          </a:p>
          <a:p>
            <a:r>
              <a:rPr lang="zh-CN" altLang="en-US" sz="1400" dirty="0"/>
              <a:t>TOP 6: (2 → 6 → 5) = 24次</a:t>
            </a:r>
          </a:p>
          <a:p>
            <a:r>
              <a:rPr lang="zh-CN" altLang="en-US" sz="1400" dirty="0"/>
              <a:t>TOP 7: (9 → 5 → 9) = 22次</a:t>
            </a:r>
          </a:p>
          <a:p>
            <a:r>
              <a:rPr lang="zh-CN" altLang="en-US" sz="1400" dirty="0"/>
              <a:t>TOP 8: (5 → 2 → 4) = 21次</a:t>
            </a:r>
          </a:p>
          <a:p>
            <a:r>
              <a:rPr lang="zh-CN" altLang="en-US" sz="1400" dirty="0"/>
              <a:t>TOP 9: (2 → 1 → 4) = 21次</a:t>
            </a:r>
          </a:p>
          <a:p>
            <a:r>
              <a:rPr lang="zh-CN" altLang="en-US" sz="1400" dirty="0"/>
              <a:t>TOP 10: (4 → 2 → 4) = 20次</a:t>
            </a:r>
          </a:p>
          <a:p>
            <a:r>
              <a:rPr lang="zh-CN" altLang="en-US" sz="1400" dirty="0"/>
              <a:t>TOP 11: (5 → 3 → 5) = 20次</a:t>
            </a:r>
          </a:p>
          <a:p>
            <a:r>
              <a:rPr lang="zh-CN" altLang="en-US" sz="1400" dirty="0"/>
              <a:t>TOP 12: (5 → 2 → 6) = 19次</a:t>
            </a:r>
          </a:p>
          <a:p>
            <a:r>
              <a:rPr lang="zh-CN" altLang="en-US" sz="1400" dirty="0"/>
              <a:t>TOP 13: (6 → 5 → 6) = 19次</a:t>
            </a:r>
          </a:p>
          <a:p>
            <a:r>
              <a:rPr lang="zh-CN" altLang="en-US" sz="1400" dirty="0"/>
              <a:t>TOP 14: (2 → 1 → 2) = 19次</a:t>
            </a:r>
          </a:p>
          <a:p>
            <a:r>
              <a:rPr lang="zh-CN" altLang="en-US" sz="1400" dirty="0"/>
              <a:t>TOP 15: (1 → 2 → 4) = 18次</a:t>
            </a:r>
          </a:p>
          <a:p>
            <a:r>
              <a:rPr lang="zh-CN" altLang="en-US" sz="1400" dirty="0"/>
              <a:t>TOP 16: (3 → 5 → 3) = 18次</a:t>
            </a:r>
          </a:p>
          <a:p>
            <a:r>
              <a:rPr lang="zh-CN" altLang="en-US" sz="1400" dirty="0"/>
              <a:t>TOP 17: (5 → 9 → 6) = 17次</a:t>
            </a:r>
          </a:p>
          <a:p>
            <a:r>
              <a:rPr lang="zh-CN" altLang="en-US" sz="1400" dirty="0"/>
              <a:t>TOP 18: (6 → 5 → 9) = 17次</a:t>
            </a:r>
          </a:p>
          <a:p>
            <a:r>
              <a:rPr lang="zh-CN" altLang="en-US" sz="1400" dirty="0"/>
              <a:t>TOP 19: (3 → 5 → 9) = 17次</a:t>
            </a:r>
          </a:p>
          <a:p>
            <a:r>
              <a:rPr lang="zh-CN" altLang="en-US" sz="1400" dirty="0"/>
              <a:t>TOP 20: (4 → 2 → 6) = 17次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DCDAA3-1862-B064-BF88-0AF550F48311}"/>
              </a:ext>
            </a:extLst>
          </p:cNvPr>
          <p:cNvSpPr txBox="1"/>
          <p:nvPr/>
        </p:nvSpPr>
        <p:spPr>
          <a:xfrm>
            <a:off x="7904827" y="197678"/>
            <a:ext cx="3492744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序号组合频率排行榜（重复子序列）：</a:t>
            </a:r>
          </a:p>
          <a:p>
            <a:r>
              <a:rPr lang="zh-CN" altLang="en-US" sz="1400" dirty="0"/>
              <a:t>格式说明：(组合序列) = 出现次数</a:t>
            </a:r>
          </a:p>
          <a:p>
            <a:r>
              <a:rPr lang="zh-CN" altLang="en-US" sz="1400" dirty="0"/>
              <a:t>------------------------------------</a:t>
            </a:r>
            <a:endParaRPr lang="en-US" altLang="zh-CN" sz="1400" dirty="0"/>
          </a:p>
          <a:p>
            <a:r>
              <a:rPr lang="zh-CN" altLang="en-US" sz="1400" dirty="0"/>
              <a:t>TOP 1: (2 → 4 → 2 → 1) = 10次</a:t>
            </a:r>
          </a:p>
          <a:p>
            <a:r>
              <a:rPr lang="zh-CN" altLang="en-US" sz="1400" dirty="0"/>
              <a:t>TOP 2: (4 → 2 → 4 → 2) = 9次</a:t>
            </a:r>
          </a:p>
          <a:p>
            <a:r>
              <a:rPr lang="zh-CN" altLang="en-US" sz="1400" dirty="0"/>
              <a:t>TOP 3: (5 → 3 → 5 → 3) = 8次</a:t>
            </a:r>
          </a:p>
          <a:p>
            <a:r>
              <a:rPr lang="zh-CN" altLang="en-US" sz="1400" dirty="0"/>
              <a:t>TOP 4: (4 → 2 → 1 → 4) = 7次</a:t>
            </a:r>
          </a:p>
          <a:p>
            <a:r>
              <a:rPr lang="zh-CN" altLang="en-US" sz="1400" dirty="0"/>
              <a:t>TOP 5: (2 → 4 → 2 → 6) = 7次</a:t>
            </a:r>
          </a:p>
          <a:p>
            <a:r>
              <a:rPr lang="zh-CN" altLang="en-US" sz="1400" dirty="0"/>
              <a:t>TOP 6: (2 → 4 → 2 → 4) = 7次</a:t>
            </a:r>
          </a:p>
          <a:p>
            <a:r>
              <a:rPr lang="zh-CN" altLang="en-US" sz="1400" dirty="0"/>
              <a:t>TOP 7: (2 → 4 → 1 → 2) = 6次</a:t>
            </a:r>
          </a:p>
          <a:p>
            <a:r>
              <a:rPr lang="zh-CN" altLang="en-US" sz="1400" dirty="0"/>
              <a:t>TOP 8: (5 → 9 → 5 → 9) = 6次</a:t>
            </a:r>
          </a:p>
          <a:p>
            <a:r>
              <a:rPr lang="zh-CN" altLang="en-US" sz="1400" dirty="0"/>
              <a:t>TOP 9: (3 → 5 → 3 → 5) = 6次</a:t>
            </a:r>
          </a:p>
          <a:p>
            <a:r>
              <a:rPr lang="zh-CN" altLang="en-US" sz="1400" dirty="0"/>
              <a:t>TOP 10: (4 → 2 → 1 → 2) = 6次</a:t>
            </a:r>
          </a:p>
          <a:p>
            <a:r>
              <a:rPr lang="zh-CN" altLang="en-US" sz="1400" dirty="0"/>
              <a:t>TOP 11: (2 → 4 → 2 → 4 → 2) = 6次</a:t>
            </a:r>
          </a:p>
          <a:p>
            <a:r>
              <a:rPr lang="zh-CN" altLang="en-US" sz="1400" dirty="0"/>
              <a:t>TOP 12: (5 → 9 → 5 → 2) = 5次</a:t>
            </a:r>
          </a:p>
          <a:p>
            <a:r>
              <a:rPr lang="zh-CN" altLang="en-US" sz="1400" dirty="0"/>
              <a:t>TOP 13: (5 → 9 → 6 → 9) = 5次</a:t>
            </a:r>
          </a:p>
          <a:p>
            <a:r>
              <a:rPr lang="zh-CN" altLang="en-US" sz="1400" dirty="0"/>
              <a:t>TOP 14: (6 → 2 → 5 → 6) = 5次</a:t>
            </a:r>
          </a:p>
          <a:p>
            <a:r>
              <a:rPr lang="zh-CN" altLang="en-US" sz="1400" dirty="0"/>
              <a:t>TOP 15: (1 → 4 → 1 → 2) = 5次</a:t>
            </a:r>
          </a:p>
          <a:p>
            <a:r>
              <a:rPr lang="zh-CN" altLang="en-US" sz="1400" dirty="0"/>
              <a:t>TOP 16: (1 → 2 → 6 → 5) = 5次</a:t>
            </a:r>
          </a:p>
          <a:p>
            <a:r>
              <a:rPr lang="zh-CN" altLang="en-US" sz="1400" dirty="0"/>
              <a:t>TOP 17: (6 → 5 → 6 → 5) = 5次</a:t>
            </a:r>
          </a:p>
          <a:p>
            <a:r>
              <a:rPr lang="zh-CN" altLang="en-US" sz="1400" dirty="0"/>
              <a:t>TOP 18: (5 → 2 → 4 → 2) = 5次</a:t>
            </a:r>
          </a:p>
          <a:p>
            <a:r>
              <a:rPr lang="zh-CN" altLang="en-US" sz="1400" dirty="0"/>
              <a:t>TOP 19: (4 → 2 → 6 → 5) = 5次</a:t>
            </a:r>
          </a:p>
          <a:p>
            <a:r>
              <a:rPr lang="zh-CN" altLang="en-US" sz="1400" dirty="0"/>
              <a:t>TOP 20: (2 → 1 → 4 → 6) = 5次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194899-CA74-0724-13CC-22359FDAAAE3}"/>
              </a:ext>
            </a:extLst>
          </p:cNvPr>
          <p:cNvSpPr txBox="1"/>
          <p:nvPr/>
        </p:nvSpPr>
        <p:spPr>
          <a:xfrm>
            <a:off x="4540394" y="5260689"/>
            <a:ext cx="6083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文件中的</a:t>
            </a:r>
            <a:r>
              <a:rPr kumimoji="1" lang="en" altLang="zh-CN" sz="1600" dirty="0" err="1"/>
              <a:t>tuneType</a:t>
            </a:r>
            <a:r>
              <a:rPr kumimoji="1" lang="zh-CN" altLang="en-US" sz="1600" dirty="0"/>
              <a:t>序号列表格式说明</a:t>
            </a:r>
            <a:r>
              <a:rPr kumimoji="1" lang="en-US" altLang="zh-CN" sz="1600" dirty="0"/>
              <a:t>:</a:t>
            </a:r>
          </a:p>
          <a:p>
            <a:r>
              <a:rPr kumimoji="1" lang="en-US" altLang="zh-CN" sz="1600" dirty="0"/>
              <a:t>1=</a:t>
            </a:r>
            <a:r>
              <a:rPr kumimoji="1" lang="zh-CN" altLang="en-US" sz="1600" dirty="0"/>
              <a:t>悲音 </a:t>
            </a:r>
            <a:r>
              <a:rPr kumimoji="1" lang="en-US" altLang="zh-CN" sz="1600" dirty="0"/>
              <a:t>2=</a:t>
            </a:r>
            <a:r>
              <a:rPr kumimoji="1" lang="zh-CN" altLang="en-US" sz="1600" dirty="0"/>
              <a:t>苦音 </a:t>
            </a:r>
            <a:r>
              <a:rPr kumimoji="1" lang="en-US" altLang="zh-CN" sz="1600" dirty="0"/>
              <a:t>3=</a:t>
            </a:r>
            <a:r>
              <a:rPr kumimoji="1" lang="zh-CN" altLang="en-US" sz="1600" dirty="0"/>
              <a:t>甜音 </a:t>
            </a:r>
            <a:r>
              <a:rPr kumimoji="1" lang="en-US" altLang="zh-CN" sz="1600" dirty="0"/>
              <a:t>4=</a:t>
            </a:r>
            <a:r>
              <a:rPr kumimoji="1" lang="zh-CN" altLang="en-US" sz="1600" dirty="0"/>
              <a:t>哭音 </a:t>
            </a:r>
            <a:r>
              <a:rPr kumimoji="1" lang="en-US" altLang="zh-CN" sz="1600" dirty="0"/>
              <a:t>5=</a:t>
            </a:r>
            <a:r>
              <a:rPr kumimoji="1" lang="zh-CN" altLang="en-US" sz="1600" dirty="0"/>
              <a:t>平述音 </a:t>
            </a:r>
            <a:r>
              <a:rPr kumimoji="1" lang="en-US" altLang="zh-CN" sz="1600" dirty="0"/>
              <a:t>6=</a:t>
            </a:r>
            <a:r>
              <a:rPr kumimoji="1" lang="zh-CN" altLang="en-US" sz="1600" dirty="0"/>
              <a:t>紧述音</a:t>
            </a:r>
            <a:r>
              <a:rPr kumimoji="1" lang="en-US" altLang="zh-CN" sz="1600" dirty="0"/>
              <a:t> 7=</a:t>
            </a:r>
            <a:r>
              <a:rPr kumimoji="1" lang="zh-CN" altLang="en-US" sz="1600" dirty="0"/>
              <a:t>长述音 </a:t>
            </a:r>
            <a:r>
              <a:rPr kumimoji="1" lang="en-US" altLang="zh-CN" sz="1600" dirty="0"/>
              <a:t>8=</a:t>
            </a:r>
            <a:r>
              <a:rPr kumimoji="1" lang="zh-CN" altLang="en-US" sz="1600" dirty="0"/>
              <a:t>起述音 </a:t>
            </a:r>
            <a:r>
              <a:rPr kumimoji="1" lang="en-US" altLang="zh-CN" sz="1600" dirty="0"/>
              <a:t>9=</a:t>
            </a:r>
            <a:r>
              <a:rPr kumimoji="1" lang="zh-CN" altLang="en-US" sz="1600" dirty="0"/>
              <a:t>贤孝调 </a:t>
            </a:r>
            <a:r>
              <a:rPr kumimoji="1" lang="en-US" altLang="zh-CN" sz="1600" dirty="0"/>
              <a:t>10=</a:t>
            </a:r>
            <a:r>
              <a:rPr kumimoji="1" lang="zh-CN" altLang="en-US" sz="1600" dirty="0"/>
              <a:t>古儿词调 </a:t>
            </a:r>
            <a:r>
              <a:rPr kumimoji="1" lang="en-US" altLang="zh-CN" sz="1600" dirty="0"/>
              <a:t>11=</a:t>
            </a:r>
            <a:r>
              <a:rPr kumimoji="1" lang="zh-CN" altLang="en-US" sz="1600" dirty="0"/>
              <a:t>河西老调 </a:t>
            </a:r>
            <a:r>
              <a:rPr kumimoji="1" lang="en-US" altLang="zh-CN" sz="1600" dirty="0"/>
              <a:t>12=</a:t>
            </a:r>
            <a:r>
              <a:rPr kumimoji="1" lang="zh-CN" altLang="en-US" sz="1600" dirty="0"/>
              <a:t>凉州杂调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519CDC0-C199-5519-04A7-708113C90AC6}"/>
              </a:ext>
            </a:extLst>
          </p:cNvPr>
          <p:cNvGrpSpPr/>
          <p:nvPr/>
        </p:nvGrpSpPr>
        <p:grpSpPr>
          <a:xfrm>
            <a:off x="571356" y="1073280"/>
            <a:ext cx="2482707" cy="1586581"/>
            <a:chOff x="225324" y="602704"/>
            <a:chExt cx="2761130" cy="323625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E31A404-C7DF-9615-4C00-D889C33E898E}"/>
                </a:ext>
              </a:extLst>
            </p:cNvPr>
            <p:cNvSpPr/>
            <p:nvPr/>
          </p:nvSpPr>
          <p:spPr>
            <a:xfrm>
              <a:off x="225325" y="602704"/>
              <a:ext cx="2761129" cy="67235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文章曲牌顺序提取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F09C46C-FBCC-3F8F-544A-49474A7D343B}"/>
                </a:ext>
              </a:extLst>
            </p:cNvPr>
            <p:cNvSpPr/>
            <p:nvPr/>
          </p:nvSpPr>
          <p:spPr>
            <a:xfrm>
              <a:off x="225325" y="1884657"/>
              <a:ext cx="2761129" cy="67235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相邻曲牌合并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F93256C-3432-83CA-3CF6-BAD26DD82805}"/>
                </a:ext>
              </a:extLst>
            </p:cNvPr>
            <p:cNvSpPr/>
            <p:nvPr/>
          </p:nvSpPr>
          <p:spPr>
            <a:xfrm>
              <a:off x="225324" y="3166610"/>
              <a:ext cx="2761129" cy="67235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规律序列遍历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B42CFFD7-0005-3023-BA75-993C1A85889E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1605890" y="1275057"/>
              <a:ext cx="0" cy="6096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A89C255E-6621-8188-6C5E-E9AB0944E390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 flipH="1">
              <a:off x="1605889" y="2557010"/>
              <a:ext cx="1" cy="6096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F1022737-747F-3248-8A9B-854D216AA4C1}"/>
              </a:ext>
            </a:extLst>
          </p:cNvPr>
          <p:cNvSpPr txBox="1"/>
          <p:nvPr/>
        </p:nvSpPr>
        <p:spPr>
          <a:xfrm>
            <a:off x="428637" y="2783030"/>
            <a:ext cx="4498187" cy="3185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/>
              <a:t>数字连续出现次数统计报告</a:t>
            </a:r>
          </a:p>
          <a:p>
            <a:r>
              <a:rPr lang="zh-CN" altLang="en-US" sz="1100" dirty="0"/>
              <a:t>格式: 数字 | 最大连续次数 | 最小连续次数 | 平均连续次数 | 出现段数</a:t>
            </a:r>
          </a:p>
          <a:p>
            <a:r>
              <a:rPr lang="zh-CN" altLang="en-US" sz="1100" dirty="0"/>
              <a:t>---------------------------------------------------------</a:t>
            </a:r>
          </a:p>
          <a:p>
            <a:r>
              <a:rPr lang="zh-CN" altLang="en-US" sz="1400" dirty="0"/>
              <a:t>1 | 8 | 1 | 1.6 | 72</a:t>
            </a:r>
          </a:p>
          <a:p>
            <a:r>
              <a:rPr lang="zh-CN" altLang="en-US" sz="1400" dirty="0"/>
              <a:t>2 | 15 | 1 | 2.18 | 72</a:t>
            </a:r>
          </a:p>
          <a:p>
            <a:r>
              <a:rPr lang="zh-CN" altLang="en-US" sz="1400" dirty="0"/>
              <a:t>3 | 9 | 1 | 2.21 | 68</a:t>
            </a:r>
          </a:p>
          <a:p>
            <a:r>
              <a:rPr lang="zh-CN" altLang="en-US" sz="1400" dirty="0"/>
              <a:t>4 | 7 | 1 | 1.76 | 70</a:t>
            </a:r>
          </a:p>
          <a:p>
            <a:r>
              <a:rPr lang="zh-CN" altLang="en-US" sz="1400" dirty="0"/>
              <a:t>5 | 9 | 1 | 1.89 | 72</a:t>
            </a:r>
          </a:p>
          <a:p>
            <a:r>
              <a:rPr lang="zh-CN" altLang="en-US" sz="1400" dirty="0"/>
              <a:t>6 | 5 | 1 | 1.6 | 72</a:t>
            </a:r>
          </a:p>
          <a:p>
            <a:r>
              <a:rPr lang="zh-CN" altLang="en-US" sz="1400" dirty="0"/>
              <a:t>7 | 4 | 1 | 1.22 | 50</a:t>
            </a:r>
          </a:p>
          <a:p>
            <a:r>
              <a:rPr lang="zh-CN" altLang="en-US" sz="1400" dirty="0"/>
              <a:t>8 | 1 | 1 | 1.0 | 32</a:t>
            </a:r>
          </a:p>
          <a:p>
            <a:r>
              <a:rPr lang="zh-CN" altLang="en-US" sz="1400" dirty="0"/>
              <a:t>9 | 12 | 1 | 2.56 | 72</a:t>
            </a:r>
          </a:p>
          <a:p>
            <a:r>
              <a:rPr lang="zh-CN" altLang="en-US" sz="1400" dirty="0"/>
              <a:t>10 | 7 | 1 | 1.78 | 54</a:t>
            </a:r>
          </a:p>
          <a:p>
            <a:r>
              <a:rPr lang="zh-CN" altLang="en-US" sz="1400" dirty="0"/>
              <a:t>11 | 2 | 1 | 1.09 | 32</a:t>
            </a:r>
          </a:p>
          <a:p>
            <a:r>
              <a:rPr lang="zh-CN" altLang="en-US" sz="1400" dirty="0"/>
              <a:t>12 | 6 | 1 | 1.47 | 36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043D8EF-7DA9-2E10-44AA-4EDD4D8D8ED2}"/>
              </a:ext>
            </a:extLst>
          </p:cNvPr>
          <p:cNvSpPr txBox="1"/>
          <p:nvPr/>
        </p:nvSpPr>
        <p:spPr>
          <a:xfrm>
            <a:off x="346032" y="470576"/>
            <a:ext cx="3813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accent2"/>
                </a:solidFill>
              </a:rPr>
              <a:t>统计</a:t>
            </a:r>
            <a:r>
              <a:rPr kumimoji="1" lang="en-US" altLang="zh-CN" dirty="0">
                <a:solidFill>
                  <a:schemeClr val="accent2"/>
                </a:solidFill>
              </a:rPr>
              <a:t>3:</a:t>
            </a:r>
            <a:r>
              <a:rPr kumimoji="1" lang="zh-CN" altLang="en-US" dirty="0">
                <a:solidFill>
                  <a:schemeClr val="accent2"/>
                </a:solidFill>
              </a:rPr>
              <a:t> 将贤孝按照贤孝调统计</a:t>
            </a:r>
            <a:endParaRPr kumimoji="1"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D756DE-C573-A44B-8819-3D52BCC1F145}"/>
              </a:ext>
            </a:extLst>
          </p:cNvPr>
          <p:cNvGrpSpPr/>
          <p:nvPr/>
        </p:nvGrpSpPr>
        <p:grpSpPr>
          <a:xfrm>
            <a:off x="15429" y="-622187"/>
            <a:ext cx="2701342" cy="1038951"/>
            <a:chOff x="1386" y="-239"/>
            <a:chExt cx="4254" cy="1636"/>
          </a:xfrm>
        </p:grpSpPr>
        <p:sp>
          <p:nvSpPr>
            <p:cNvPr id="3" name="TextBox 113">
              <a:extLst>
                <a:ext uri="{FF2B5EF4-FFF2-40B4-BE49-F238E27FC236}">
                  <a16:creationId xmlns:a16="http://schemas.microsoft.com/office/drawing/2014/main" id="{54E2940F-F08E-6684-F5A4-E052385CCB31}"/>
                </a:ext>
              </a:extLst>
            </p:cNvPr>
            <p:cNvSpPr txBox="1"/>
            <p:nvPr/>
          </p:nvSpPr>
          <p:spPr>
            <a:xfrm>
              <a:off x="2327" y="-239"/>
              <a:ext cx="3313" cy="1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920"/>
                </a:lnSpc>
              </a:pPr>
              <a:r>
                <a:rPr lang="zh-CN" altLang="en-US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统计结果 </a:t>
              </a:r>
              <a:r>
                <a:rPr lang="en-US" altLang="zh-CN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3</a:t>
              </a:r>
              <a:endParaRPr lang="zh-CN" altLang="en-US" sz="2000" dirty="0">
                <a:solidFill>
                  <a:srgbClr val="004AA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pic>
          <p:nvPicPr>
            <p:cNvPr id="4" name="图片 136" descr="仅校徽">
              <a:extLst>
                <a:ext uri="{FF2B5EF4-FFF2-40B4-BE49-F238E27FC236}">
                  <a16:creationId xmlns:a16="http://schemas.microsoft.com/office/drawing/2014/main" id="{80D9C056-03C9-61F2-0F3C-22256AFA8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6" y="782"/>
              <a:ext cx="615" cy="615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E788FFB6-1E46-0696-A01F-D409167F9CB2}"/>
              </a:ext>
            </a:extLst>
          </p:cNvPr>
          <p:cNvSpPr txBox="1"/>
          <p:nvPr/>
        </p:nvSpPr>
        <p:spPr>
          <a:xfrm>
            <a:off x="3381230" y="6321768"/>
            <a:ext cx="6083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缺陷：曲牌划分方式有多种，按照情绪划分片面</a:t>
            </a:r>
          </a:p>
        </p:txBody>
      </p:sp>
    </p:spTree>
    <p:extLst>
      <p:ext uri="{BB962C8B-B14F-4D97-AF65-F5344CB8AC3E}">
        <p14:creationId xmlns:p14="http://schemas.microsoft.com/office/powerpoint/2010/main" val="3586338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B338253-6465-6D04-63C8-90751854563F}"/>
              </a:ext>
            </a:extLst>
          </p:cNvPr>
          <p:cNvGraphicFramePr>
            <a:graphicFrameLocks noGrp="1"/>
          </p:cNvGraphicFramePr>
          <p:nvPr/>
        </p:nvGraphicFramePr>
        <p:xfrm>
          <a:off x="3404842" y="33454"/>
          <a:ext cx="8642196" cy="6491910"/>
        </p:xfrm>
        <a:graphic>
          <a:graphicData uri="http://schemas.openxmlformats.org/drawingml/2006/table">
            <a:tbl>
              <a:tblPr/>
              <a:tblGrid>
                <a:gridCol w="1440366">
                  <a:extLst>
                    <a:ext uri="{9D8B030D-6E8A-4147-A177-3AD203B41FA5}">
                      <a16:colId xmlns:a16="http://schemas.microsoft.com/office/drawing/2014/main" val="1177890823"/>
                    </a:ext>
                  </a:extLst>
                </a:gridCol>
                <a:gridCol w="1440366">
                  <a:extLst>
                    <a:ext uri="{9D8B030D-6E8A-4147-A177-3AD203B41FA5}">
                      <a16:colId xmlns:a16="http://schemas.microsoft.com/office/drawing/2014/main" val="2657395130"/>
                    </a:ext>
                  </a:extLst>
                </a:gridCol>
                <a:gridCol w="1440366">
                  <a:extLst>
                    <a:ext uri="{9D8B030D-6E8A-4147-A177-3AD203B41FA5}">
                      <a16:colId xmlns:a16="http://schemas.microsoft.com/office/drawing/2014/main" val="1764256119"/>
                    </a:ext>
                  </a:extLst>
                </a:gridCol>
                <a:gridCol w="1440366">
                  <a:extLst>
                    <a:ext uri="{9D8B030D-6E8A-4147-A177-3AD203B41FA5}">
                      <a16:colId xmlns:a16="http://schemas.microsoft.com/office/drawing/2014/main" val="769827138"/>
                    </a:ext>
                  </a:extLst>
                </a:gridCol>
                <a:gridCol w="1440366">
                  <a:extLst>
                    <a:ext uri="{9D8B030D-6E8A-4147-A177-3AD203B41FA5}">
                      <a16:colId xmlns:a16="http://schemas.microsoft.com/office/drawing/2014/main" val="3938199386"/>
                    </a:ext>
                  </a:extLst>
                </a:gridCol>
                <a:gridCol w="1440366">
                  <a:extLst>
                    <a:ext uri="{9D8B030D-6E8A-4147-A177-3AD203B41FA5}">
                      <a16:colId xmlns:a16="http://schemas.microsoft.com/office/drawing/2014/main" val="100806460"/>
                    </a:ext>
                  </a:extLst>
                </a:gridCol>
              </a:tblGrid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作品名称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初始铺垫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矛盾出现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剧情高潮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高潮下降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结局描述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595679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董永卖身葬父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董永幼年生活</a:t>
                      </a:r>
                      <a:r>
                        <a:rPr lang="en-US" altLang="zh-CN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(19.33%)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父亲病重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(15.06%)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父亲去世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(8.23%)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董永卖身葬父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(13.48%)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董永与七仙女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(43.90%)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28064"/>
                  </a:ext>
                </a:extLst>
              </a:tr>
              <a:tr h="30360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三子分财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三子分家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(51.68%)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三儿子夫妇虐待父母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(15.98%)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父母被赶出家门</a:t>
                      </a:r>
                      <a:r>
                        <a:rPr lang="en-US" altLang="zh-CN" sz="9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(2.00%)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大儿子接回父母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(6.53%)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三儿子遭天谴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(23.82%)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690161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吕祖买药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吕洞宾赴王母寿宴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(5.27%)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八仙醉酒失态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(6.80%)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王母责罚吕洞宾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(9.89%)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吕洞宾下凡度化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(3.92%)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观音点化吕洞宾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(74.13%)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275158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路不平害娘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路不平成长背景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(39.42%)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路不平恶行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(41.34%)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潘仁救陶氏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(9.45%)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路不平遭报应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(1.58%)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潘仁善行结局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(8.21%)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64893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三姐拜寿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蒋员外寿诞准备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(7.80%)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三姐拜寿受辱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(25.20%)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蒋员外遭天火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(34.82%)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三姐发迹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(32.18%)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蒋员外被收留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(0.00%)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841309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灯盏记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张家兴盛与灾荒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(26.92%)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兄弟救助灾民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(8.86%)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家财被抢</a:t>
                      </a:r>
                      <a:r>
                        <a:rPr lang="en-US" altLang="zh-CN" sz="9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(1.87%)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兄弟务农母陷害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(25.49%)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兄弟中状元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(36.86%)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809420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目连僧救母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世俗不孝现象铺陈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(25.00%)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目连僧孝行对比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(9.59%)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劝诫及时行孝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(15.41%)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死后祭祀无用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(10.10%)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揭露虚伪孝行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(39.90%)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730929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韩湘子卖袍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寿宴铺垫</a:t>
                      </a:r>
                      <a:r>
                        <a:rPr lang="en-US" altLang="zh-CN" sz="9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(100.00%)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>
                        <a:solidFill>
                          <a:srgbClr val="FF000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道袍神迹展示</a:t>
                      </a:r>
                      <a:r>
                        <a:rPr lang="en-US" altLang="zh-CN" sz="900" b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(0.00%)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冲突激化点化</a:t>
                      </a:r>
                      <a:r>
                        <a:rPr lang="en-US" altLang="zh-CN" sz="9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(0.00%)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500521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郯子鹿乳奉亲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郯子孝心起因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(11.84%)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伪装取乳遇险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(21.63%)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猎人相助转折</a:t>
                      </a:r>
                      <a:r>
                        <a:rPr lang="en-US" altLang="zh-CN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(34.90%)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获赠鹿乳治愈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(16.53%)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圆满结局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(15.10%)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49646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汉文帝亲尝汤药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历史背景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(69.63%)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薄姬患病文帝侍疾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(15.19%)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亲尝汤药高潮</a:t>
                      </a:r>
                      <a:r>
                        <a:rPr lang="en-US" altLang="zh-CN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(6.31%)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孝行历史评价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(8.88%)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90341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水拉杨家滩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杨生元出生成长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(24.68%)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家道中落父母双亡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(10.40%)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赴京赶考落难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(27.80%)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返乡发现家变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(9.06%)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与左金莲团圆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(28.05%)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041006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梁山伯与祝英台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员外求子许姻缘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(8.38%)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英台女扮男装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(15.53%)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同窗三载暗表身份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(9.79%)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山伯访祝知真相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(32.51%)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化蝶殉情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(33.79%)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81613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扒肝孝母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朱金彩嫁入刘家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(6.25%)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邻居挑唆反抗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(26.46%)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朱金彩扒肝孝母</a:t>
                      </a:r>
                      <a:r>
                        <a:rPr lang="en-US" altLang="zh-CN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(20.77%)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天庭干预救活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(40.32%)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封总兵太太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(6.21%)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907638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老莱子戏彩娱亲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历史背景铺垫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(30.69%)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老莱子孝行介绍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(19.31%)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彩衣娱亲高潮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(28.68%)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家庭欢乐场景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(6.70%)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孝道总结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(14.62%)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236260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关云长单刀赴会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孙权愤怒讨荆州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(11.66%)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鲁肃设宴献计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(5.83%)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关羽单刀赴会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(21.13%)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宴会交锋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(56.49%)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挟持鲁肃返回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(4.90%)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258004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曾参啮指痛心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背景人物介绍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(62.47%)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感知母亲呼唤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(8.92%)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母子心灵相通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(17.44%)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故事结尾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(11.16%)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861238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丁郎刻母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康氏守节育孤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(14.58%)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丁郎忤逆虐母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(29.67%)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乌鸦点化孝道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(15.03%)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康氏撞树身亡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(3.11%)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丁郎刻木修行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(37.61%)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742708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闵子骞单衣顺亲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家庭背景后母偏心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(16.74%)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因寒赶车失误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(22.42%)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父发现真相要休妻</a:t>
                      </a:r>
                      <a:r>
                        <a:rPr lang="en-US" altLang="zh-CN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(36.77%)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劝父留后母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(8.67%)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后母悔改家庭和睦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(15.40%)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888091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康王变得时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康东悲惨童年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(13.67%)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柳天官许配女儿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(9.74%)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康东柳秀英成婚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(49.70%)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发现何家小庄子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(21.27%)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康东诚考中状元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(5.62%)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865986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图财记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李健回家探亲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(5.75%)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陈子良谋害李健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(23.91%)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陈秀英发现真相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(4.39%)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陈子良父子伏法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(43.27%)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结局封赏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(22.67%)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002075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柳迎春卖儿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周文选离家赴京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(31.18%)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三年大旱破产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(11.12%)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柳迎春卖儿救公公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(0.00%)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背公公逃难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(32.54%)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母子相认揭露真相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(25.16%)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715112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二郎神劈山救母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得知母亲下落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(22.92%)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取得开山斧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(57.03%)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劈山救母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(7.54%)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母子相认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(5.89%)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一家团圆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(6.62%)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150582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白鹦鸽盗桃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家庭背景矛盾初现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(4.10%)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母亲病重三鹦冒险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(3.31%)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三鹦被捕张家遭遇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(82.54%)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三鹦脱险母去世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(4.80%)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百鸟发丧结局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(5.25%)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414119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仲由百里负米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仲由孝亲背景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(16.14%)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仲由百里负米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(21.14%)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仲由思念父母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(10.37%)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卫国政变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(46.97%)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故事总结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(5.38%)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597391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水蛇记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王丁郎银山花成婚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(9.43%)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银山花被勾引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(19.72%)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王丁郎被害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(16.44%)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包公验尸查明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(52.19%)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恶人伏法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(2.22%)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137593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杨小娃拉柳笆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杨福公被虐待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(2.09%)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杨小娃发现真相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(18.48%)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杨小娃救回爷爷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(45.90%)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杨小娃成为状元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(29.11%)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父母被雷殛死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(4.42%)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281475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王祥卧冰求鲤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背景继母生病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(14.02%)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王祥寻鱼无果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(10.05%)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王祥卧冰求鱼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(27.91%)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龙王赐鱼救母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(32.28%)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王祥熬汤救母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(15.74%)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47632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任仓埋母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家庭背景饥荒描述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(32.14%)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任仓计划埋母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(40.16%)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徐长金救母</a:t>
                      </a:r>
                      <a:r>
                        <a:rPr lang="en-US" altLang="zh-CN" sz="9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(4.38%)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天赐金银任仓遭报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(12.29%)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朝廷封赏结局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(11.03%)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007020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孟宗哭竹生笋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历史背景身世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(38.61%)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哭竹生笋救母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(20.84%)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孟宗为官清廉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(18.91%)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奔丧被赦结局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(21.64%)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557963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虞舜孝感动天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身世家庭矛盾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(14.29%)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孝行感天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(16.72%)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尧帝禅让帝位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(11.27%)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娥皇女英争位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(21.77%)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南巡殉情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(35.96%)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34551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小姑贤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马金花嫁入王家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(4.76%)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婆媳矛盾激化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(15.18%)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王小林休妻未果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(33.23%)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王桂花劝解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(38.48%)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全家封赏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(8.34%)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650664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小哥哥劝妹子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林妹子诉苦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(41.92%)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哥哥劝解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(41.17%)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林妹子悔悟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(16.92%)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036040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郭巨埋儿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家庭困境孝心初现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(17.31%)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卖子不成埋儿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(20.21%)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挖坑埋儿得财宝</a:t>
                      </a:r>
                      <a:r>
                        <a:rPr lang="en-US" altLang="zh-CN" sz="9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(1.32%)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家庭转机官府平反</a:t>
                      </a:r>
                      <a:r>
                        <a:rPr lang="en-US" altLang="zh-CN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(53.06%)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全家受封圆满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(8.11%)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186957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陆绩怀橘遗亲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历史背景铺垫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(43.41%)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陆绩父子访袁术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(13.71%)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陆绩藏橘被发现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(21.24%)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陆绩解释藏橘原因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(11.42%)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众人称赞孝心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(10.22%)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758878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韩湘子探家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林英女降香祈福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(16.46%)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韩湘子回家探望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(11.08%)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夫妻相认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(55.35%)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韩湘子返回终南山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(10.20%)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林英女期待重逢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(6.91%)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284294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黄香扇枕温衾</a:t>
                      </a:r>
                    </a:p>
                  </a:txBody>
                  <a:tcPr marL="23060" marR="23060" marT="17295" marB="17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黄香丧母守孝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(55.24%)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孝行感动乡里</a:t>
                      </a:r>
                      <a:r>
                        <a:rPr lang="en-US" altLang="zh-CN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(10.74%)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黄香扇枕温衾</a:t>
                      </a:r>
                      <a:r>
                        <a:rPr lang="en-US" altLang="zh-CN" sz="9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(19.95%)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故事总结</a:t>
                      </a:r>
                      <a:r>
                        <a:rPr lang="en-US" altLang="zh-CN" sz="9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(14.07%)</a:t>
                      </a:r>
                    </a:p>
                  </a:txBody>
                  <a:tcPr marL="23060" marR="23060" marT="17295" marB="17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57922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52ED1D17-04EE-7C21-F8A1-EF1983262F76}"/>
              </a:ext>
            </a:extLst>
          </p:cNvPr>
          <p:cNvGraphicFramePr>
            <a:graphicFrameLocks noGrp="1"/>
          </p:cNvGraphicFramePr>
          <p:nvPr/>
        </p:nvGraphicFramePr>
        <p:xfrm>
          <a:off x="4861932" y="6590510"/>
          <a:ext cx="7185110" cy="2228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7022">
                  <a:extLst>
                    <a:ext uri="{9D8B030D-6E8A-4147-A177-3AD203B41FA5}">
                      <a16:colId xmlns:a16="http://schemas.microsoft.com/office/drawing/2014/main" val="3229307445"/>
                    </a:ext>
                  </a:extLst>
                </a:gridCol>
                <a:gridCol w="1437022">
                  <a:extLst>
                    <a:ext uri="{9D8B030D-6E8A-4147-A177-3AD203B41FA5}">
                      <a16:colId xmlns:a16="http://schemas.microsoft.com/office/drawing/2014/main" val="274616164"/>
                    </a:ext>
                  </a:extLst>
                </a:gridCol>
                <a:gridCol w="1437022">
                  <a:extLst>
                    <a:ext uri="{9D8B030D-6E8A-4147-A177-3AD203B41FA5}">
                      <a16:colId xmlns:a16="http://schemas.microsoft.com/office/drawing/2014/main" val="2640265321"/>
                    </a:ext>
                  </a:extLst>
                </a:gridCol>
                <a:gridCol w="1437022">
                  <a:extLst>
                    <a:ext uri="{9D8B030D-6E8A-4147-A177-3AD203B41FA5}">
                      <a16:colId xmlns:a16="http://schemas.microsoft.com/office/drawing/2014/main" val="781662067"/>
                    </a:ext>
                  </a:extLst>
                </a:gridCol>
                <a:gridCol w="1437022">
                  <a:extLst>
                    <a:ext uri="{9D8B030D-6E8A-4147-A177-3AD203B41FA5}">
                      <a16:colId xmlns:a16="http://schemas.microsoft.com/office/drawing/2014/main" val="363641950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25.44%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19.12%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20.10%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21.85%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17.97%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7328931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BC86D9A8-EAB6-E7FE-E44A-58B95A9DB81A}"/>
              </a:ext>
            </a:extLst>
          </p:cNvPr>
          <p:cNvSpPr txBox="1"/>
          <p:nvPr/>
        </p:nvSpPr>
        <p:spPr>
          <a:xfrm>
            <a:off x="73892" y="461818"/>
            <a:ext cx="3479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accent2"/>
                </a:solidFill>
              </a:rPr>
              <a:t>统计</a:t>
            </a:r>
            <a:r>
              <a:rPr kumimoji="1" lang="en-US" altLang="zh-CN" sz="1600" dirty="0">
                <a:solidFill>
                  <a:schemeClr val="accent2"/>
                </a:solidFill>
              </a:rPr>
              <a:t>4</a:t>
            </a:r>
            <a:r>
              <a:rPr kumimoji="1" lang="zh-CN" altLang="en-US" sz="1600" dirty="0">
                <a:solidFill>
                  <a:schemeClr val="accent2"/>
                </a:solidFill>
              </a:rPr>
              <a:t>：</a:t>
            </a:r>
            <a:r>
              <a:rPr lang="zh-CN" altLang="en-US" sz="1600" i="0" dirty="0">
                <a:solidFill>
                  <a:schemeClr val="accent2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弗雷塔格金字塔划分情况</a:t>
            </a:r>
            <a:endParaRPr kumimoji="1" lang="zh-CN" altLang="en-US" sz="1600" dirty="0">
              <a:solidFill>
                <a:schemeClr val="accent2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06B74E4-73F3-87E0-BADC-C1BA18F60798}"/>
              </a:ext>
            </a:extLst>
          </p:cNvPr>
          <p:cNvGrpSpPr/>
          <p:nvPr/>
        </p:nvGrpSpPr>
        <p:grpSpPr>
          <a:xfrm>
            <a:off x="15429" y="-622187"/>
            <a:ext cx="2701342" cy="1038951"/>
            <a:chOff x="1386" y="-239"/>
            <a:chExt cx="4254" cy="1636"/>
          </a:xfrm>
        </p:grpSpPr>
        <p:sp>
          <p:nvSpPr>
            <p:cNvPr id="3" name="TextBox 113">
              <a:extLst>
                <a:ext uri="{FF2B5EF4-FFF2-40B4-BE49-F238E27FC236}">
                  <a16:creationId xmlns:a16="http://schemas.microsoft.com/office/drawing/2014/main" id="{D59991BA-39F5-3660-9B1F-5085C47DCA7B}"/>
                </a:ext>
              </a:extLst>
            </p:cNvPr>
            <p:cNvSpPr txBox="1"/>
            <p:nvPr/>
          </p:nvSpPr>
          <p:spPr>
            <a:xfrm>
              <a:off x="2327" y="-239"/>
              <a:ext cx="3313" cy="1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920"/>
                </a:lnSpc>
              </a:pPr>
              <a:r>
                <a:rPr lang="zh-CN" altLang="en-US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统计结果 </a:t>
              </a:r>
              <a:r>
                <a:rPr lang="en-US" altLang="zh-CN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4</a:t>
              </a:r>
              <a:endParaRPr lang="zh-CN" altLang="en-US" sz="2000" dirty="0">
                <a:solidFill>
                  <a:srgbClr val="004AA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pic>
          <p:nvPicPr>
            <p:cNvPr id="4" name="图片 136" descr="仅校徽">
              <a:extLst>
                <a:ext uri="{FF2B5EF4-FFF2-40B4-BE49-F238E27FC236}">
                  <a16:creationId xmlns:a16="http://schemas.microsoft.com/office/drawing/2014/main" id="{832236D8-EB0D-0C87-8440-83C11CCB1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6" y="782"/>
              <a:ext cx="615" cy="615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4C2F68F6-124C-88DD-5C8C-94D6EF2A5465}"/>
              </a:ext>
            </a:extLst>
          </p:cNvPr>
          <p:cNvSpPr txBox="1"/>
          <p:nvPr/>
        </p:nvSpPr>
        <p:spPr>
          <a:xfrm>
            <a:off x="73892" y="3773054"/>
            <a:ext cx="3479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发现：按照该方法划分，每一部分句子数量比例相同（直觉上应该遵循主次详略）</a:t>
            </a:r>
            <a:endParaRPr kumimoji="1" lang="en-US" altLang="zh-CN" sz="1600" dirty="0"/>
          </a:p>
          <a:p>
            <a:r>
              <a:rPr kumimoji="1" lang="zh-CN" altLang="en-US" sz="1600" dirty="0"/>
              <a:t>缺陷：划分情况不乐观，存在划分段落异常少情况；情节划分统计不仅要考虑字数，还要考虑信息熵。</a:t>
            </a:r>
          </a:p>
        </p:txBody>
      </p:sp>
    </p:spTree>
    <p:extLst>
      <p:ext uri="{BB962C8B-B14F-4D97-AF65-F5344CB8AC3E}">
        <p14:creationId xmlns:p14="http://schemas.microsoft.com/office/powerpoint/2010/main" val="1498697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28E776D-E574-5F7B-C8B3-A74049CCC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41" y="959400"/>
            <a:ext cx="11409192" cy="493919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D20BF9A-03C7-3119-967E-906A5FBE1155}"/>
              </a:ext>
            </a:extLst>
          </p:cNvPr>
          <p:cNvSpPr txBox="1"/>
          <p:nvPr/>
        </p:nvSpPr>
        <p:spPr>
          <a:xfrm>
            <a:off x="5258129" y="590068"/>
            <a:ext cx="4465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enlo" panose="020B0609030804020204" pitchFamily="49" charset="0"/>
              </a:rPr>
              <a:t>习俗描写统计</a:t>
            </a:r>
            <a:endParaRPr lang="en-US" altLang="zh-CN" dirty="0">
              <a:latin typeface="Menlo" panose="020B060903080402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131CD6-5AA6-5D17-8B82-BA43386E1508}"/>
              </a:ext>
            </a:extLst>
          </p:cNvPr>
          <p:cNvSpPr txBox="1"/>
          <p:nvPr/>
        </p:nvSpPr>
        <p:spPr>
          <a:xfrm>
            <a:off x="3621974" y="6068291"/>
            <a:ext cx="543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红事：</a:t>
            </a:r>
            <a:r>
              <a:rPr kumimoji="1" lang="en-US" altLang="zh-CN" dirty="0"/>
              <a:t>12</a:t>
            </a:r>
            <a:r>
              <a:rPr kumimoji="1" lang="zh-CN" altLang="en-US" dirty="0"/>
              <a:t>；白事：</a:t>
            </a:r>
            <a:r>
              <a:rPr kumimoji="1" lang="en-US" altLang="zh-CN" dirty="0"/>
              <a:t>16</a:t>
            </a:r>
            <a:r>
              <a:rPr kumimoji="1" lang="zh-CN" altLang="en-US" dirty="0"/>
              <a:t>；节日习俗：</a:t>
            </a:r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EF2B865-BE1E-D95E-0C46-9F51450B027C}"/>
              </a:ext>
            </a:extLst>
          </p:cNvPr>
          <p:cNvGrpSpPr/>
          <p:nvPr/>
        </p:nvGrpSpPr>
        <p:grpSpPr>
          <a:xfrm>
            <a:off x="15429" y="-622187"/>
            <a:ext cx="2701342" cy="1038951"/>
            <a:chOff x="1386" y="-239"/>
            <a:chExt cx="4254" cy="1636"/>
          </a:xfrm>
        </p:grpSpPr>
        <p:sp>
          <p:nvSpPr>
            <p:cNvPr id="3" name="TextBox 113">
              <a:extLst>
                <a:ext uri="{FF2B5EF4-FFF2-40B4-BE49-F238E27FC236}">
                  <a16:creationId xmlns:a16="http://schemas.microsoft.com/office/drawing/2014/main" id="{4434C328-9D65-60D6-AECF-E2347FD0DE74}"/>
                </a:ext>
              </a:extLst>
            </p:cNvPr>
            <p:cNvSpPr txBox="1"/>
            <p:nvPr/>
          </p:nvSpPr>
          <p:spPr>
            <a:xfrm>
              <a:off x="2327" y="-239"/>
              <a:ext cx="3313" cy="1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920"/>
                </a:lnSpc>
              </a:pPr>
              <a:r>
                <a:rPr lang="zh-CN" altLang="en-US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统计结果 </a:t>
              </a:r>
              <a:r>
                <a:rPr lang="en-US" altLang="zh-CN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4</a:t>
              </a:r>
              <a:endParaRPr lang="zh-CN" altLang="en-US" sz="2000" dirty="0">
                <a:solidFill>
                  <a:srgbClr val="004AA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pic>
          <p:nvPicPr>
            <p:cNvPr id="4" name="图片 136" descr="仅校徽">
              <a:extLst>
                <a:ext uri="{FF2B5EF4-FFF2-40B4-BE49-F238E27FC236}">
                  <a16:creationId xmlns:a16="http://schemas.microsoft.com/office/drawing/2014/main" id="{26EF1384-FDAF-0EE7-1375-2A3C3BA73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86" y="782"/>
              <a:ext cx="615" cy="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0503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7459E11-D3CD-5815-043A-D02DF42E2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917280"/>
              </p:ext>
            </p:extLst>
          </p:nvPr>
        </p:nvGraphicFramePr>
        <p:xfrm>
          <a:off x="187569" y="398611"/>
          <a:ext cx="11816862" cy="6351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270">
                  <a:extLst>
                    <a:ext uri="{9D8B030D-6E8A-4147-A177-3AD203B41FA5}">
                      <a16:colId xmlns:a16="http://schemas.microsoft.com/office/drawing/2014/main" val="85409972"/>
                    </a:ext>
                  </a:extLst>
                </a:gridCol>
                <a:gridCol w="5011023">
                  <a:extLst>
                    <a:ext uri="{9D8B030D-6E8A-4147-A177-3AD203B41FA5}">
                      <a16:colId xmlns:a16="http://schemas.microsoft.com/office/drawing/2014/main" val="2260841340"/>
                    </a:ext>
                  </a:extLst>
                </a:gridCol>
                <a:gridCol w="2240505">
                  <a:extLst>
                    <a:ext uri="{9D8B030D-6E8A-4147-A177-3AD203B41FA5}">
                      <a16:colId xmlns:a16="http://schemas.microsoft.com/office/drawing/2014/main" val="4104633592"/>
                    </a:ext>
                  </a:extLst>
                </a:gridCol>
                <a:gridCol w="1397305">
                  <a:extLst>
                    <a:ext uri="{9D8B030D-6E8A-4147-A177-3AD203B41FA5}">
                      <a16:colId xmlns:a16="http://schemas.microsoft.com/office/drawing/2014/main" val="3927621284"/>
                    </a:ext>
                  </a:extLst>
                </a:gridCol>
                <a:gridCol w="989759">
                  <a:extLst>
                    <a:ext uri="{9D8B030D-6E8A-4147-A177-3AD203B41FA5}">
                      <a16:colId xmlns:a16="http://schemas.microsoft.com/office/drawing/2014/main" val="2302644591"/>
                    </a:ext>
                  </a:extLst>
                </a:gridCol>
              </a:tblGrid>
              <a:tr h="651964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投稿方向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影响因子</a:t>
                      </a:r>
                      <a:r>
                        <a:rPr lang="en-US" altLang="zh-CN" sz="1400" dirty="0"/>
                        <a:t>/</a:t>
                      </a:r>
                      <a:r>
                        <a:rPr lang="en-US" altLang="zh-CN" sz="1400" dirty="0" err="1"/>
                        <a:t>jcr</a:t>
                      </a:r>
                      <a:r>
                        <a:rPr lang="zh-CN" altLang="en-US" sz="1400" dirty="0"/>
                        <a:t>评级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首刊年份</a:t>
                      </a:r>
                      <a:r>
                        <a:rPr lang="en-US" altLang="zh-CN" sz="1400" dirty="0"/>
                        <a:t>/</a:t>
                      </a:r>
                      <a:r>
                        <a:rPr lang="zh-CN" altLang="en-US" sz="1400" dirty="0"/>
                        <a:t>频率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出版方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420373"/>
                  </a:ext>
                </a:extLst>
              </a:tr>
              <a:tr h="651964">
                <a:tc>
                  <a:txBody>
                    <a:bodyPr/>
                    <a:lstStyle/>
                    <a:p>
                      <a:r>
                        <a:rPr lang="en" altLang="zh-CN" sz="1400" b="0" i="0" dirty="0">
                          <a:solidFill>
                            <a:srgbClr val="0A0A0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Journal of Computational Literary Studies</a:t>
                      </a:r>
                      <a:r>
                        <a:rPr lang="zh-CN" altLang="en-US" sz="1400" b="0" i="0" dirty="0">
                          <a:solidFill>
                            <a:srgbClr val="0A0A0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1400" b="0" i="0" dirty="0">
                          <a:solidFill>
                            <a:srgbClr val="0A0A0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JCLS</a:t>
                      </a:r>
                      <a:r>
                        <a:rPr lang="zh-CN" altLang="en-US" sz="1400" b="0" i="0" dirty="0">
                          <a:solidFill>
                            <a:srgbClr val="0A0A0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）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i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计算文学研究中的建模和计算文学研究的建模，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i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构建文学语料库 </a:t>
                      </a:r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1000" b="0" i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文本注释，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i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识别文学文本的特点，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i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识别文学文本的常见模式和</a:t>
                      </a:r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1000" b="0" i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或分组，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i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概念的实施，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i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开发分析文学文本的新方法，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i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方法的域自适应 </a:t>
                      </a:r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1000" b="0" i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算法和计算技术的评估，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i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结果的可解释性和透明度，以及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i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研究的可重复性。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2022</a:t>
                      </a:r>
                      <a:r>
                        <a:rPr lang="zh-CN" altLang="en-US" sz="1400" dirty="0"/>
                        <a:t>年</a:t>
                      </a:r>
                      <a:r>
                        <a:rPr lang="en-US" altLang="zh-CN" sz="1400" dirty="0"/>
                        <a:t>/</a:t>
                      </a:r>
                      <a:r>
                        <a:rPr lang="zh-CN" altLang="en-US" sz="1400" dirty="0"/>
                        <a:t>年刊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Taylor &amp; Francis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278117"/>
                  </a:ext>
                </a:extLst>
              </a:tr>
              <a:tr h="6519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​​Journal of Cultural Heritage (JCH)​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 </a:t>
                      </a:r>
                      <a:r>
                        <a:rPr lang="zh-CN" altLang="en-US" sz="10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保护、保存和开发文化遗产</a:t>
                      </a:r>
                      <a:r>
                        <a:rPr lang="en-US" altLang="zh-CN" sz="10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;</a:t>
                      </a:r>
                      <a:br>
                        <a:rPr lang="en-US" altLang="zh-CN" sz="10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 </a:t>
                      </a:r>
                      <a:r>
                        <a:rPr lang="zh-CN" alt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遗产管理和经济分析</a:t>
                      </a:r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;</a:t>
                      </a:r>
                      <a:b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 </a:t>
                      </a:r>
                      <a:r>
                        <a:rPr lang="zh-CN" altLang="en-US" sz="10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文化遗产中的计算机科学</a:t>
                      </a:r>
                      <a:r>
                        <a:rPr lang="en-US" altLang="zh-CN" sz="10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;</a:t>
                      </a:r>
                      <a:b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 </a:t>
                      </a:r>
                      <a:r>
                        <a:rPr lang="zh-CN" alt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可持续发展和文化遗产</a:t>
                      </a:r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;</a:t>
                      </a:r>
                      <a:b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 </a:t>
                      </a:r>
                      <a:r>
                        <a:rPr lang="zh-CN" alt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气候变化对文化遗产的影响和变化的管理。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3.3/</a:t>
                      </a:r>
                      <a:r>
                        <a:rPr lang="zh-CN" altLang="en-US" sz="1400" dirty="0"/>
                        <a:t>社会学</a:t>
                      </a:r>
                      <a:r>
                        <a:rPr lang="en-US" altLang="zh-CN" sz="1400" dirty="0"/>
                        <a:t>2</a:t>
                      </a:r>
                      <a:r>
                        <a:rPr lang="zh-CN" altLang="en-US" sz="1400" dirty="0"/>
                        <a:t>区；考古学</a:t>
                      </a:r>
                      <a:r>
                        <a:rPr lang="en-US" altLang="zh-CN" sz="1400" dirty="0"/>
                        <a:t>2</a:t>
                      </a:r>
                      <a:r>
                        <a:rPr lang="zh-CN" altLang="en-US" sz="1400" dirty="0"/>
                        <a:t>区；艺术、分析化学、光谱学</a:t>
                      </a:r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区</a:t>
                      </a:r>
                      <a:r>
                        <a:rPr lang="en-US" altLang="zh-CN" sz="1400" dirty="0"/>
                        <a:t>/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2000</a:t>
                      </a:r>
                      <a:r>
                        <a:rPr lang="zh-CN" altLang="en-US" sz="1400" dirty="0"/>
                        <a:t>年</a:t>
                      </a:r>
                      <a:r>
                        <a:rPr lang="en-US" altLang="zh-CN" sz="1400" dirty="0"/>
                        <a:t>/</a:t>
                      </a:r>
                      <a:r>
                        <a:rPr lang="zh-CN" altLang="en-US" sz="1400" dirty="0"/>
                        <a:t>双月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/>
                        <a:t>elsevier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361326"/>
                  </a:ext>
                </a:extLst>
              </a:tr>
              <a:tr h="651964">
                <a:tc>
                  <a:txBody>
                    <a:bodyPr/>
                    <a:lstStyle/>
                    <a:p>
                      <a:r>
                        <a:rPr lang="en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​​ACM Journal on Computing and Cultural Heritage (JOCCH)​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现场和遥感数据收集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用于 </a:t>
                      </a:r>
                      <a:r>
                        <a:rPr lang="en" altLang="zh-CN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 </a:t>
                      </a:r>
                      <a:r>
                        <a:rPr lang="zh-CN" altLang="en-US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的增强型 </a:t>
                      </a:r>
                      <a:r>
                        <a:rPr lang="en-US" altLang="zh-CN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" altLang="zh-CN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 </a:t>
                      </a:r>
                      <a:r>
                        <a:rPr lang="zh-CN" altLang="en-US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介质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" altLang="zh-CN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 </a:t>
                      </a:r>
                      <a:r>
                        <a:rPr lang="zh-CN" altLang="en-US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数字工件捕获、表示和作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i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用于重建和处理数字表示的工具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en" altLang="zh-CN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 </a:t>
                      </a:r>
                      <a:r>
                        <a:rPr lang="zh-CN" altLang="en-US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多媒体存储库的元数据、分类架构、本体和语义处理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协助学者研究藏品或文物的分析工具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监测和恢复方面的 </a:t>
                      </a:r>
                      <a:r>
                        <a:rPr lang="en" altLang="zh-CN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ICT </a:t>
                      </a:r>
                      <a:r>
                        <a:rPr lang="zh-CN" altLang="en-US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援助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通过数字演示增强实体馆藏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用于虚拟和数字博物馆的虚拟和增强现实技术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用于虚拟和数字博物馆的人机界面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讲故事和其他形式的通信、多媒体系统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en" altLang="zh-CN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 </a:t>
                      </a:r>
                      <a:r>
                        <a:rPr lang="zh-CN" altLang="en-US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的基于 </a:t>
                      </a:r>
                      <a:r>
                        <a:rPr lang="en" altLang="zh-CN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 </a:t>
                      </a:r>
                      <a:r>
                        <a:rPr lang="zh-CN" altLang="en-US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和移动技术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数字文物的长期保存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来源、版权和 </a:t>
                      </a:r>
                      <a:r>
                        <a:rPr lang="en" altLang="zh-CN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IPR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i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非物质遗产的数字捕获和注释（表演、音频、舞蹈、口述遗产）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支持创造新的文化体验或数字文物的 </a:t>
                      </a:r>
                      <a:r>
                        <a:rPr lang="en" altLang="zh-CN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ICT </a:t>
                      </a:r>
                      <a:r>
                        <a:rPr lang="zh-CN" altLang="en-US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技术</a:t>
                      </a:r>
                    </a:p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应用（例如教育和旅游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2.2/</a:t>
                      </a:r>
                      <a:r>
                        <a:rPr lang="zh-CN" altLang="en-US" sz="1400" dirty="0"/>
                        <a:t>计算机科学</a:t>
                      </a:r>
                      <a:r>
                        <a:rPr lang="en-US" altLang="zh-CN" sz="1400" dirty="0"/>
                        <a:t>3</a:t>
                      </a:r>
                      <a:r>
                        <a:rPr lang="zh-CN" altLang="en-US" sz="1400" dirty="0"/>
                        <a:t>区；人文科学</a:t>
                      </a:r>
                      <a:r>
                        <a:rPr lang="en-US" altLang="zh-CN" sz="1400" dirty="0"/>
                        <a:t>2</a:t>
                      </a:r>
                      <a:r>
                        <a:rPr lang="zh-CN" altLang="en-US" sz="1400" dirty="0"/>
                        <a:t>区</a:t>
                      </a:r>
                      <a:r>
                        <a:rPr lang="en-US" altLang="zh-CN" sz="1400" dirty="0"/>
                        <a:t>/Q3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2008</a:t>
                      </a:r>
                      <a:r>
                        <a:rPr lang="zh-CN" altLang="en-US" sz="1400" dirty="0"/>
                        <a:t>年</a:t>
                      </a:r>
                      <a:r>
                        <a:rPr lang="en-US" altLang="zh-CN" sz="1400" dirty="0"/>
                        <a:t>/</a:t>
                      </a:r>
                      <a:r>
                        <a:rPr lang="zh-CN" altLang="en-US" sz="1400" dirty="0"/>
                        <a:t>季刊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acm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712293"/>
                  </a:ext>
                </a:extLst>
              </a:tr>
              <a:tr h="651964">
                <a:tc>
                  <a:txBody>
                    <a:bodyPr/>
                    <a:lstStyle/>
                    <a:p>
                      <a:r>
                        <a:rPr lang="en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​​Journal of Computational Science (JOCS)​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i="0" dirty="0">
                          <a:solidFill>
                            <a:srgbClr val="1F1F1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 </a:t>
                      </a:r>
                      <a:r>
                        <a:rPr lang="zh-CN" altLang="en-US" sz="1000" b="0" i="0" dirty="0">
                          <a:solidFill>
                            <a:srgbClr val="1F1F1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建模、算法和模拟（例如数值和非数值、离散和连续）</a:t>
                      </a:r>
                      <a:r>
                        <a:rPr lang="en-US" altLang="zh-CN" sz="1000" b="0" i="0" dirty="0">
                          <a:solidFill>
                            <a:srgbClr val="1F1F1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;</a:t>
                      </a:r>
                      <a:br>
                        <a:rPr lang="zh-CN" alt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altLang="zh-CN" sz="1000" b="0" i="0" dirty="0">
                          <a:solidFill>
                            <a:srgbClr val="1F1F1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 </a:t>
                      </a:r>
                      <a:r>
                        <a:rPr lang="zh-CN" altLang="en-US" sz="1000" b="0" i="0" dirty="0">
                          <a:solidFill>
                            <a:srgbClr val="1F1F1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为解决科学（例如生物、物理和社会）、工程、医学和人文问题而开发的软件</a:t>
                      </a:r>
                      <a:r>
                        <a:rPr lang="en-US" altLang="zh-CN" sz="1000" b="0" i="0" dirty="0">
                          <a:solidFill>
                            <a:srgbClr val="1F1F1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;</a:t>
                      </a:r>
                      <a:br>
                        <a:rPr lang="zh-CN" alt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altLang="zh-CN" sz="1000" b="0" i="0" dirty="0">
                          <a:solidFill>
                            <a:srgbClr val="1F1F1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 </a:t>
                      </a:r>
                      <a:r>
                        <a:rPr lang="zh-CN" altLang="en-US" sz="1000" b="0" i="0" dirty="0">
                          <a:solidFill>
                            <a:srgbClr val="1F1F1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开发和优化高级系统硬件、软件、网络和数据管理组件（例如问题解决环境）的计算机和信息科学。</a:t>
                      </a:r>
                      <a:endParaRPr lang="zh-CN" alt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3.7/</a:t>
                      </a:r>
                      <a:r>
                        <a:rPr lang="zh-CN" altLang="en-US" sz="1400" dirty="0"/>
                        <a:t>计算机科学</a:t>
                      </a:r>
                      <a:r>
                        <a:rPr lang="en-US" altLang="zh-CN" sz="1400" dirty="0"/>
                        <a:t>3</a:t>
                      </a:r>
                      <a:r>
                        <a:rPr lang="zh-CN" altLang="en-US" sz="1400" dirty="0"/>
                        <a:t>区</a:t>
                      </a:r>
                      <a:r>
                        <a:rPr lang="en-US" altLang="zh-CN" sz="1400" dirty="0"/>
                        <a:t>/Q1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2010</a:t>
                      </a:r>
                      <a:r>
                        <a:rPr lang="zh-CN" altLang="en-US" sz="1400" dirty="0"/>
                        <a:t>年</a:t>
                      </a:r>
                      <a:r>
                        <a:rPr lang="en-US" altLang="zh-CN" sz="1400" dirty="0"/>
                        <a:t>/</a:t>
                      </a:r>
                      <a:r>
                        <a:rPr lang="zh-CN" altLang="en-US" sz="1400" dirty="0"/>
                        <a:t>月刊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elsevier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595102"/>
                  </a:ext>
                </a:extLst>
              </a:tr>
            </a:tbl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3C3E038A-B7EA-8B40-D0B5-E9925BBB51BC}"/>
              </a:ext>
            </a:extLst>
          </p:cNvPr>
          <p:cNvGrpSpPr/>
          <p:nvPr/>
        </p:nvGrpSpPr>
        <p:grpSpPr>
          <a:xfrm>
            <a:off x="15429" y="-622187"/>
            <a:ext cx="2701342" cy="1038951"/>
            <a:chOff x="1386" y="-239"/>
            <a:chExt cx="4254" cy="1636"/>
          </a:xfrm>
        </p:grpSpPr>
        <p:sp>
          <p:nvSpPr>
            <p:cNvPr id="3" name="TextBox 113">
              <a:extLst>
                <a:ext uri="{FF2B5EF4-FFF2-40B4-BE49-F238E27FC236}">
                  <a16:creationId xmlns:a16="http://schemas.microsoft.com/office/drawing/2014/main" id="{8D195A19-C440-162C-B302-5E5B8FF22D95}"/>
                </a:ext>
              </a:extLst>
            </p:cNvPr>
            <p:cNvSpPr txBox="1"/>
            <p:nvPr/>
          </p:nvSpPr>
          <p:spPr>
            <a:xfrm>
              <a:off x="2327" y="-239"/>
              <a:ext cx="3313" cy="1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920"/>
                </a:lnSpc>
              </a:pPr>
              <a:r>
                <a:rPr lang="zh-CN" altLang="en-US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可投期刊</a:t>
              </a:r>
            </a:p>
          </p:txBody>
        </p:sp>
        <p:pic>
          <p:nvPicPr>
            <p:cNvPr id="5" name="图片 136" descr="仅校徽">
              <a:extLst>
                <a:ext uri="{FF2B5EF4-FFF2-40B4-BE49-F238E27FC236}">
                  <a16:creationId xmlns:a16="http://schemas.microsoft.com/office/drawing/2014/main" id="{6BD8B4E2-603E-CC26-6748-714EF9B63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6" y="782"/>
              <a:ext cx="615" cy="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0240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7F16331-74E8-9255-ADA6-CEADF9B60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CN" altLang="en-US" dirty="0"/>
              <a:t>目前人工智能方法论基本上已经确定（设计针对大模型长文本的推理流）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基于贤孝的研究角度较多，还需要通过实验确定论文探讨思路（需要考虑的点包括，如何对文档进行可操作化划分，用什么维度衡量研究观点，效果是否显著）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贤孝唱词数量和其他已经发表的论文相比数量更少，方法通用性待考证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后期针对得到的划分结果需要部分人工核验标注。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B781D79-7C78-B9A0-B71D-6471FD9098D1}"/>
              </a:ext>
            </a:extLst>
          </p:cNvPr>
          <p:cNvGrpSpPr/>
          <p:nvPr/>
        </p:nvGrpSpPr>
        <p:grpSpPr>
          <a:xfrm>
            <a:off x="15429" y="-622187"/>
            <a:ext cx="2701342" cy="1038951"/>
            <a:chOff x="1386" y="-239"/>
            <a:chExt cx="4254" cy="1636"/>
          </a:xfrm>
        </p:grpSpPr>
        <p:sp>
          <p:nvSpPr>
            <p:cNvPr id="8" name="TextBox 113">
              <a:extLst>
                <a:ext uri="{FF2B5EF4-FFF2-40B4-BE49-F238E27FC236}">
                  <a16:creationId xmlns:a16="http://schemas.microsoft.com/office/drawing/2014/main" id="{9F13DB5F-3075-84B1-58AC-AAE776D00736}"/>
                </a:ext>
              </a:extLst>
            </p:cNvPr>
            <p:cNvSpPr txBox="1"/>
            <p:nvPr/>
          </p:nvSpPr>
          <p:spPr>
            <a:xfrm>
              <a:off x="2327" y="-239"/>
              <a:ext cx="3313" cy="1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920"/>
                </a:lnSpc>
              </a:pPr>
              <a:r>
                <a:rPr lang="zh-CN" altLang="en-US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总结</a:t>
              </a:r>
            </a:p>
          </p:txBody>
        </p:sp>
        <p:pic>
          <p:nvPicPr>
            <p:cNvPr id="9" name="图片 136" descr="仅校徽">
              <a:extLst>
                <a:ext uri="{FF2B5EF4-FFF2-40B4-BE49-F238E27FC236}">
                  <a16:creationId xmlns:a16="http://schemas.microsoft.com/office/drawing/2014/main" id="{2DFC8F43-A2B0-53FC-6D04-7B1D5C25E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6" y="782"/>
              <a:ext cx="615" cy="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0421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582739A-50A3-D0DE-234F-FC632C524804}"/>
              </a:ext>
            </a:extLst>
          </p:cNvPr>
          <p:cNvSpPr txBox="1"/>
          <p:nvPr/>
        </p:nvSpPr>
        <p:spPr>
          <a:xfrm>
            <a:off x="489527" y="329831"/>
            <a:ext cx="5355771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en-US" altLang="zh-CN" sz="1000" b="1" i="0" dirty="0">
                <a:effectLst/>
                <a:latin typeface="inherit"/>
                <a:ea typeface="PingFang SC" panose="020B0400000000000000" pitchFamily="34" charset="-122"/>
              </a:rPr>
              <a:t>12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种从句关系分类​</a:t>
            </a:r>
            <a:r>
              <a:rPr lang="zh-CN" altLang="en-US" sz="10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000" b="0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​并列连接（</a:t>
            </a:r>
            <a:r>
              <a:rPr lang="en" altLang="zh-CN" sz="1000" b="1" i="0" dirty="0">
                <a:effectLst/>
                <a:latin typeface="inherit"/>
                <a:ea typeface="PingFang SC" panose="020B0400000000000000" pitchFamily="34" charset="-122"/>
              </a:rPr>
              <a:t>Copulative</a:t>
            </a:r>
            <a:r>
              <a:rPr lang="zh-CN" altLang="en" sz="1000" b="1" i="0" dirty="0">
                <a:effectLst/>
                <a:latin typeface="inherit"/>
                <a:ea typeface="PingFang SC" panose="020B0400000000000000" pitchFamily="34" charset="-122"/>
              </a:rPr>
              <a:t>）​</a:t>
            </a:r>
            <a:r>
              <a:rPr lang="en" altLang="zh-CN" sz="1000" b="0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0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标志词​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​：匈牙利语中的“</a:t>
            </a:r>
            <a:r>
              <a:rPr lang="en" altLang="zh-CN" sz="10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és</a:t>
            </a: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”</a:t>
            </a: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相当于英语“</a:t>
            </a: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and”</a:t>
            </a: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0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功能​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​：表示简单并列关系（例如：“他吃饭 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​并​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 睡觉”）。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000" b="0" i="0" dirty="0">
                <a:solidFill>
                  <a:schemeClr val="accent1"/>
                </a:solidFill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solidFill>
                  <a:schemeClr val="accent1"/>
                </a:solidFill>
                <a:effectLst/>
                <a:latin typeface="inherit"/>
                <a:ea typeface="PingFang SC" panose="020B0400000000000000" pitchFamily="34" charset="-122"/>
              </a:rPr>
              <a:t>​转折连接（</a:t>
            </a:r>
            <a:r>
              <a:rPr lang="en" altLang="zh-CN" sz="1000" b="1" i="0" dirty="0">
                <a:solidFill>
                  <a:schemeClr val="accent1"/>
                </a:solidFill>
                <a:effectLst/>
                <a:latin typeface="inherit"/>
                <a:ea typeface="PingFang SC" panose="020B0400000000000000" pitchFamily="34" charset="-122"/>
              </a:rPr>
              <a:t>Adversative</a:t>
            </a:r>
            <a:r>
              <a:rPr lang="zh-CN" altLang="en" sz="1000" b="1" i="0" dirty="0">
                <a:solidFill>
                  <a:schemeClr val="accent1"/>
                </a:solidFill>
                <a:effectLst/>
                <a:latin typeface="inherit"/>
                <a:ea typeface="PingFang SC" panose="020B0400000000000000" pitchFamily="34" charset="-122"/>
              </a:rPr>
              <a:t>）​</a:t>
            </a:r>
            <a:r>
              <a:rPr lang="en" altLang="zh-CN" sz="1000" b="0" i="0" dirty="0">
                <a:solidFill>
                  <a:schemeClr val="accent1"/>
                </a:solidFill>
                <a:effectLst/>
                <a:latin typeface="inherit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0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标志词​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​：匈牙利语中的“</a:t>
            </a: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de”</a:t>
            </a: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相当于英语“</a:t>
            </a: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but”</a:t>
            </a: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0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功能​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​：表达对比或矛盾（例如：“他很聪明，​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​但​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 不勤奋”）。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000" b="0" i="0" dirty="0">
                <a:solidFill>
                  <a:schemeClr val="accent1"/>
                </a:solidFill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solidFill>
                  <a:schemeClr val="accent1"/>
                </a:solidFill>
                <a:effectLst/>
                <a:latin typeface="inherit"/>
                <a:ea typeface="PingFang SC" panose="020B0400000000000000" pitchFamily="34" charset="-122"/>
              </a:rPr>
              <a:t>​选择连接（</a:t>
            </a:r>
            <a:r>
              <a:rPr lang="en" altLang="zh-CN" sz="1000" b="1" i="0" dirty="0">
                <a:solidFill>
                  <a:schemeClr val="accent1"/>
                </a:solidFill>
                <a:effectLst/>
                <a:latin typeface="inherit"/>
                <a:ea typeface="PingFang SC" panose="020B0400000000000000" pitchFamily="34" charset="-122"/>
              </a:rPr>
              <a:t>Disjunctive</a:t>
            </a:r>
            <a:r>
              <a:rPr lang="zh-CN" altLang="en" sz="1000" b="1" i="0" dirty="0">
                <a:solidFill>
                  <a:schemeClr val="accent1"/>
                </a:solidFill>
                <a:effectLst/>
                <a:latin typeface="inherit"/>
                <a:ea typeface="PingFang SC" panose="020B0400000000000000" pitchFamily="34" charset="-122"/>
              </a:rPr>
              <a:t>）​</a:t>
            </a:r>
            <a:r>
              <a:rPr lang="en" altLang="zh-CN" sz="1000" b="0" i="0" dirty="0">
                <a:solidFill>
                  <a:schemeClr val="accent1"/>
                </a:solidFill>
                <a:effectLst/>
                <a:latin typeface="inherit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0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标志词​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​：匈牙利语中的“</a:t>
            </a:r>
            <a:r>
              <a:rPr lang="en" altLang="zh-CN" sz="10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vagy</a:t>
            </a: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”</a:t>
            </a: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相当于英语“</a:t>
            </a: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or”</a:t>
            </a: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0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功能​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​：表示选择关系（例如：“你要茶 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​或​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 咖啡？”）。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000" b="0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​推论连接（</a:t>
            </a:r>
            <a:r>
              <a:rPr lang="en" altLang="zh-CN" sz="10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Inferential</a:t>
            </a:r>
            <a:r>
              <a:rPr lang="zh-CN" altLang="en" sz="10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）​</a:t>
            </a:r>
            <a:r>
              <a:rPr lang="en" altLang="zh-CN" sz="1000" b="0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0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标志词​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​：匈牙利语中的“</a:t>
            </a:r>
            <a:r>
              <a:rPr lang="en" altLang="zh-CN" sz="10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tehát</a:t>
            </a: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”</a:t>
            </a: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相当于英语“</a:t>
            </a: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so/thus”</a:t>
            </a: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0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功能​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​：表示逻辑推论（例如：“下雨了，​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​因此​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 比赛取消”）。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000" b="0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​解释连接（</a:t>
            </a:r>
            <a:r>
              <a:rPr lang="en" altLang="zh-CN" sz="10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Explicatory</a:t>
            </a:r>
            <a:r>
              <a:rPr lang="zh-CN" altLang="en" sz="10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）​</a:t>
            </a:r>
            <a:r>
              <a:rPr lang="en" altLang="zh-CN" sz="1000" b="0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0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标志词​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​：匈牙利语中的“</a:t>
            </a:r>
            <a:r>
              <a:rPr lang="en" altLang="zh-CN" sz="10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vagyis</a:t>
            </a: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”</a:t>
            </a: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相当于英语“</a:t>
            </a: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namely/that is”</a:t>
            </a: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0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功能​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​：提供解释或重述（例如：“他是医生，​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​即​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 内科专家”）。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000" b="0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​条件从句（</a:t>
            </a:r>
            <a:r>
              <a:rPr lang="en" altLang="zh-CN" sz="1000" b="1" i="0" dirty="0">
                <a:effectLst/>
                <a:latin typeface="inherit"/>
                <a:ea typeface="PingFang SC" panose="020B0400000000000000" pitchFamily="34" charset="-122"/>
              </a:rPr>
              <a:t>Conditional</a:t>
            </a:r>
            <a:r>
              <a:rPr lang="zh-CN" altLang="en" sz="1000" b="1" i="0" dirty="0">
                <a:effectLst/>
                <a:latin typeface="inherit"/>
                <a:ea typeface="PingFang SC" panose="020B0400000000000000" pitchFamily="34" charset="-122"/>
              </a:rPr>
              <a:t>）​</a:t>
            </a:r>
            <a:r>
              <a:rPr lang="en" altLang="zh-CN" sz="1000" b="0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0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标志词​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​：匈牙利语中的“</a:t>
            </a: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ha”</a:t>
            </a: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相当于英语“</a:t>
            </a: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if”</a:t>
            </a: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0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功能​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​：表达条件假设（例如：“​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​如果​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 下雨，我们取消行程”）。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000" b="0" i="0" dirty="0">
                <a:solidFill>
                  <a:schemeClr val="accent1"/>
                </a:solidFill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solidFill>
                  <a:schemeClr val="accent1"/>
                </a:solidFill>
                <a:effectLst/>
                <a:latin typeface="inherit"/>
                <a:ea typeface="PingFang SC" panose="020B0400000000000000" pitchFamily="34" charset="-122"/>
              </a:rPr>
              <a:t>​让步从句（</a:t>
            </a:r>
            <a:r>
              <a:rPr lang="en" altLang="zh-CN" sz="1000" b="1" i="0" dirty="0">
                <a:solidFill>
                  <a:schemeClr val="accent1"/>
                </a:solidFill>
                <a:effectLst/>
                <a:latin typeface="inherit"/>
                <a:ea typeface="PingFang SC" panose="020B0400000000000000" pitchFamily="34" charset="-122"/>
              </a:rPr>
              <a:t>Concessive</a:t>
            </a:r>
            <a:r>
              <a:rPr lang="zh-CN" altLang="en" sz="1000" b="1" i="0" dirty="0">
                <a:solidFill>
                  <a:schemeClr val="accent1"/>
                </a:solidFill>
                <a:effectLst/>
                <a:latin typeface="inherit"/>
                <a:ea typeface="PingFang SC" panose="020B0400000000000000" pitchFamily="34" charset="-122"/>
              </a:rPr>
              <a:t>）​</a:t>
            </a:r>
            <a:r>
              <a:rPr lang="en" altLang="zh-CN" sz="1000" b="0" i="0" dirty="0">
                <a:solidFill>
                  <a:schemeClr val="accent1"/>
                </a:solidFill>
                <a:effectLst/>
                <a:latin typeface="inherit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0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标志词​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​：匈牙利语中的“</a:t>
            </a:r>
            <a:r>
              <a:rPr lang="en" altLang="zh-CN" sz="10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habár</a:t>
            </a: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”</a:t>
            </a: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相当于英语“</a:t>
            </a: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although”</a:t>
            </a: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0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功能​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​：表示让步关系（例如：“​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​尽管​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 他很累，还是完成了工作”）。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000" b="0" i="0" dirty="0">
                <a:solidFill>
                  <a:schemeClr val="accent1"/>
                </a:solidFill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solidFill>
                  <a:schemeClr val="accent1"/>
                </a:solidFill>
                <a:effectLst/>
                <a:latin typeface="inherit"/>
                <a:ea typeface="PingFang SC" panose="020B0400000000000000" pitchFamily="34" charset="-122"/>
              </a:rPr>
              <a:t>​比喻从句（</a:t>
            </a:r>
            <a:r>
              <a:rPr lang="en" altLang="zh-CN" sz="1000" b="1" i="0" dirty="0">
                <a:solidFill>
                  <a:schemeClr val="accent1"/>
                </a:solidFill>
                <a:effectLst/>
                <a:latin typeface="inherit"/>
                <a:ea typeface="PingFang SC" panose="020B0400000000000000" pitchFamily="34" charset="-122"/>
              </a:rPr>
              <a:t>Simile</a:t>
            </a:r>
            <a:r>
              <a:rPr lang="zh-CN" altLang="en" sz="1000" b="1" i="0" dirty="0">
                <a:solidFill>
                  <a:schemeClr val="accent1"/>
                </a:solidFill>
                <a:effectLst/>
                <a:latin typeface="inherit"/>
                <a:ea typeface="PingFang SC" panose="020B0400000000000000" pitchFamily="34" charset="-122"/>
              </a:rPr>
              <a:t>）​</a:t>
            </a:r>
            <a:r>
              <a:rPr lang="en" altLang="zh-CN" sz="1000" b="0" i="0" dirty="0">
                <a:solidFill>
                  <a:schemeClr val="accent1"/>
                </a:solidFill>
                <a:effectLst/>
                <a:latin typeface="inherit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0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标志词​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​：匈牙利语中的“</a:t>
            </a: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mint”</a:t>
            </a: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相当于英语“</a:t>
            </a: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as/like”</a:t>
            </a: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0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功能​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​：建立比喻关系（例如：“她唱歌 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​像​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 夜莺一样动听”）。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000" b="0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​因果从句（</a:t>
            </a:r>
            <a:r>
              <a:rPr lang="en" altLang="zh-CN" sz="10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Logical</a:t>
            </a:r>
            <a:r>
              <a:rPr lang="zh-CN" altLang="en" sz="10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）​</a:t>
            </a:r>
            <a:r>
              <a:rPr lang="en" altLang="zh-CN" sz="1000" b="0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0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标志词​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​：匈牙利语中的“</a:t>
            </a:r>
            <a:r>
              <a:rPr lang="en" altLang="zh-CN" sz="10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mert</a:t>
            </a: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”</a:t>
            </a: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相当于英语“</a:t>
            </a: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because”</a:t>
            </a: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0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功能​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​：表达因果关系（例如：“他迟到，​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​因为​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 交通堵塞”）。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000" b="0" i="0" dirty="0">
                <a:solidFill>
                  <a:schemeClr val="accent6"/>
                </a:solidFill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solidFill>
                  <a:schemeClr val="accent6"/>
                </a:solidFill>
                <a:effectLst/>
                <a:latin typeface="inherit"/>
                <a:ea typeface="PingFang SC" panose="020B0400000000000000" pitchFamily="34" charset="-122"/>
              </a:rPr>
              <a:t>​原型关系从句（</a:t>
            </a:r>
            <a:r>
              <a:rPr lang="en" altLang="zh-CN" sz="1000" b="1" i="0" dirty="0">
                <a:solidFill>
                  <a:schemeClr val="accent6"/>
                </a:solidFill>
                <a:effectLst/>
                <a:latin typeface="inherit"/>
                <a:ea typeface="PingFang SC" panose="020B0400000000000000" pitchFamily="34" charset="-122"/>
              </a:rPr>
              <a:t>Prototypical Relative Clause</a:t>
            </a:r>
            <a:r>
              <a:rPr lang="zh-CN" altLang="en" sz="1000" b="1" i="0" dirty="0">
                <a:solidFill>
                  <a:schemeClr val="accent6"/>
                </a:solidFill>
                <a:effectLst/>
                <a:latin typeface="inherit"/>
                <a:ea typeface="PingFang SC" panose="020B0400000000000000" pitchFamily="34" charset="-122"/>
              </a:rPr>
              <a:t>）​</a:t>
            </a:r>
            <a:r>
              <a:rPr lang="en" altLang="zh-CN" sz="1000" b="0" i="0" dirty="0">
                <a:solidFill>
                  <a:schemeClr val="accent6"/>
                </a:solidFill>
                <a:effectLst/>
                <a:latin typeface="inherit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0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标志词​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​：匈牙利语中的“</a:t>
            </a:r>
            <a:r>
              <a:rPr lang="en" altLang="zh-CN" sz="10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aki</a:t>
            </a: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”</a:t>
            </a: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相当于英语“</a:t>
            </a: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who/which”</a:t>
            </a: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0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功能​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​：修饰名词（例如：“那个​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​赢得比赛​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​的男孩”）。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000" b="0" i="0" dirty="0">
                <a:solidFill>
                  <a:schemeClr val="accent6"/>
                </a:solidFill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solidFill>
                  <a:schemeClr val="accent6"/>
                </a:solidFill>
                <a:effectLst/>
                <a:latin typeface="inherit"/>
                <a:ea typeface="PingFang SC" panose="020B0400000000000000" pitchFamily="34" charset="-122"/>
              </a:rPr>
              <a:t>​空间关系从句（</a:t>
            </a:r>
            <a:r>
              <a:rPr lang="en" altLang="zh-CN" sz="1000" b="1" i="0" dirty="0">
                <a:solidFill>
                  <a:schemeClr val="accent6"/>
                </a:solidFill>
                <a:effectLst/>
                <a:latin typeface="inherit"/>
                <a:ea typeface="PingFang SC" panose="020B0400000000000000" pitchFamily="34" charset="-122"/>
              </a:rPr>
              <a:t>Relative Clause-Space</a:t>
            </a:r>
            <a:r>
              <a:rPr lang="zh-CN" altLang="en" sz="1000" b="1" i="0" dirty="0">
                <a:solidFill>
                  <a:schemeClr val="accent6"/>
                </a:solidFill>
                <a:effectLst/>
                <a:latin typeface="inherit"/>
                <a:ea typeface="PingFang SC" panose="020B0400000000000000" pitchFamily="34" charset="-122"/>
              </a:rPr>
              <a:t>）​</a:t>
            </a:r>
            <a:r>
              <a:rPr lang="en" altLang="zh-CN" sz="1000" b="0" i="0" dirty="0">
                <a:solidFill>
                  <a:schemeClr val="accent6"/>
                </a:solidFill>
                <a:effectLst/>
                <a:latin typeface="inherit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0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标志词​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​：匈牙利语中的“</a:t>
            </a:r>
            <a:r>
              <a:rPr lang="en" altLang="zh-CN" sz="10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ahol</a:t>
            </a: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”</a:t>
            </a: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相当于英语“</a:t>
            </a: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where”</a:t>
            </a: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0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功能​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​：描述地点（例如：“城市​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​他长大的地方​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​”）。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000" b="0" i="0" dirty="0">
                <a:solidFill>
                  <a:schemeClr val="accent6"/>
                </a:solidFill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solidFill>
                  <a:schemeClr val="accent6"/>
                </a:solidFill>
                <a:effectLst/>
                <a:latin typeface="inherit"/>
                <a:ea typeface="PingFang SC" panose="020B0400000000000000" pitchFamily="34" charset="-122"/>
              </a:rPr>
              <a:t>​时间关系从句（</a:t>
            </a:r>
            <a:r>
              <a:rPr lang="en" altLang="zh-CN" sz="1000" b="1" i="0" dirty="0">
                <a:solidFill>
                  <a:schemeClr val="accent6"/>
                </a:solidFill>
                <a:effectLst/>
                <a:latin typeface="inherit"/>
                <a:ea typeface="PingFang SC" panose="020B0400000000000000" pitchFamily="34" charset="-122"/>
              </a:rPr>
              <a:t>Relative Clause-Time</a:t>
            </a:r>
            <a:r>
              <a:rPr lang="zh-CN" altLang="en" sz="1000" b="1" i="0" dirty="0">
                <a:solidFill>
                  <a:schemeClr val="accent6"/>
                </a:solidFill>
                <a:effectLst/>
                <a:latin typeface="inherit"/>
                <a:ea typeface="PingFang SC" panose="020B0400000000000000" pitchFamily="34" charset="-122"/>
              </a:rPr>
              <a:t>）​</a:t>
            </a:r>
            <a:r>
              <a:rPr lang="en" altLang="zh-CN" sz="1000" b="0" i="0" dirty="0">
                <a:solidFill>
                  <a:schemeClr val="accent6"/>
                </a:solidFill>
                <a:effectLst/>
                <a:latin typeface="inherit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0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标志词​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​：匈牙利语中的“</a:t>
            </a:r>
            <a:r>
              <a:rPr lang="en" altLang="zh-CN" sz="10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amikor</a:t>
            </a: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”</a:t>
            </a: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相当于英语“</a:t>
            </a:r>
            <a:r>
              <a:rPr lang="en" altLang="zh-C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when”</a:t>
            </a: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0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功能​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​：描述时间（例如：“夏天​</a:t>
            </a:r>
            <a:r>
              <a:rPr lang="zh-CN" altLang="en-US" sz="1000" b="1" i="0" dirty="0">
                <a:effectLst/>
                <a:latin typeface="inherit"/>
                <a:ea typeface="PingFang SC" panose="020B0400000000000000" pitchFamily="34" charset="-122"/>
              </a:rPr>
              <a:t>​我们相遇的季节​</a:t>
            </a:r>
            <a:r>
              <a:rPr lang="zh-CN" altLang="en-US" sz="10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​”）。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CB3C12-7F7F-2404-B8D2-C20F16F0B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771" y="5359515"/>
            <a:ext cx="3598639" cy="14984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232469-EF31-4825-E26C-B790F29BF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72" y="0"/>
            <a:ext cx="3598639" cy="51859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9D3588D-BBEB-21CB-50A1-23F2EA40E2F6}"/>
              </a:ext>
            </a:extLst>
          </p:cNvPr>
          <p:cNvSpPr txBox="1"/>
          <p:nvPr/>
        </p:nvSpPr>
        <p:spPr>
          <a:xfrm>
            <a:off x="8954410" y="5280996"/>
            <a:ext cx="3237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accent2"/>
                </a:solidFill>
              </a:rPr>
              <a:t>启发：</a:t>
            </a:r>
            <a:br>
              <a:rPr kumimoji="1" lang="en-US" altLang="zh-CN" dirty="0">
                <a:solidFill>
                  <a:schemeClr val="accent2"/>
                </a:solidFill>
              </a:rPr>
            </a:br>
            <a:r>
              <a:rPr kumimoji="1" lang="zh-CN" altLang="en-US" dirty="0">
                <a:solidFill>
                  <a:schemeClr val="accent2"/>
                </a:solidFill>
              </a:rPr>
              <a:t>将贤孝划分成短文、中文、长文。分析其描述句子、逻辑句子、比喻句子占比。分析差异化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FD162F6-DD7A-6366-BEE9-FDCCE0A7D72B}"/>
              </a:ext>
            </a:extLst>
          </p:cNvPr>
          <p:cNvGraphicFramePr>
            <a:graphicFrameLocks noGrp="1"/>
          </p:cNvGraphicFramePr>
          <p:nvPr/>
        </p:nvGraphicFramePr>
        <p:xfrm>
          <a:off x="8954410" y="99676"/>
          <a:ext cx="3237591" cy="1751040"/>
        </p:xfrm>
        <a:graphic>
          <a:graphicData uri="http://schemas.openxmlformats.org/drawingml/2006/table">
            <a:tbl>
              <a:tblPr/>
              <a:tblGrid>
                <a:gridCol w="632557">
                  <a:extLst>
                    <a:ext uri="{9D8B030D-6E8A-4147-A177-3AD203B41FA5}">
                      <a16:colId xmlns:a16="http://schemas.microsoft.com/office/drawing/2014/main" val="1042422036"/>
                    </a:ext>
                  </a:extLst>
                </a:gridCol>
                <a:gridCol w="1408203">
                  <a:extLst>
                    <a:ext uri="{9D8B030D-6E8A-4147-A177-3AD203B41FA5}">
                      <a16:colId xmlns:a16="http://schemas.microsoft.com/office/drawing/2014/main" val="656071994"/>
                    </a:ext>
                  </a:extLst>
                </a:gridCol>
                <a:gridCol w="1196831">
                  <a:extLst>
                    <a:ext uri="{9D8B030D-6E8A-4147-A177-3AD203B41FA5}">
                      <a16:colId xmlns:a16="http://schemas.microsoft.com/office/drawing/2014/main" val="41034191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​主成分​</a:t>
                      </a:r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​高载荷特征（</a:t>
                      </a:r>
                      <a:r>
                        <a:rPr lang="en-US" altLang="zh-CN" sz="1200" b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&gt;0.7</a:t>
                      </a:r>
                      <a:r>
                        <a:rPr lang="zh-CN" altLang="en-US" sz="1200" b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）​</a:t>
                      </a:r>
                      <a:r>
                        <a:rPr lang="zh-CN" altLang="en-US" sz="1200" b="1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​风格维度​</a:t>
                      </a:r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972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solidFill>
                            <a:schemeClr val="accent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" sz="1200" b="1" dirty="0">
                          <a:solidFill>
                            <a:schemeClr val="accent6"/>
                          </a:solidFill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​PC1​</a:t>
                      </a:r>
                      <a:r>
                        <a:rPr lang="en" sz="1200" b="0" dirty="0">
                          <a:solidFill>
                            <a:schemeClr val="accent6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原型关系从句、时间从句、空间从句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​描述性传统​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​（</a:t>
                      </a:r>
                      <a:r>
                        <a:rPr lang="en-US" altLang="zh-C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19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世纪主导）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1103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" sz="1200" b="1" dirty="0">
                          <a:solidFill>
                            <a:srgbClr val="FF0000"/>
                          </a:solidFill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​PC2​</a:t>
                      </a:r>
                      <a:r>
                        <a:rPr lang="en" sz="1200" b="0" dirty="0">
                          <a:solidFill>
                            <a:srgbClr val="FF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推论连接、解释连接、因果从句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​逻辑性传统​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​（</a:t>
                      </a:r>
                      <a:r>
                        <a:rPr lang="en-US" altLang="zh-C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20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世纪后期）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245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solidFill>
                            <a:schemeClr val="accent1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" sz="1200" b="1" dirty="0">
                          <a:solidFill>
                            <a:schemeClr val="accent1"/>
                          </a:solidFill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​PC3​</a:t>
                      </a:r>
                      <a:r>
                        <a:rPr lang="en" sz="1200" b="0" dirty="0">
                          <a:solidFill>
                            <a:schemeClr val="accent1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比喻从句、条件从句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​比喻性传统​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​（</a:t>
                      </a:r>
                      <a:r>
                        <a:rPr lang="en-US" altLang="zh-C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20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世纪中期）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566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360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5A35808-DAEF-AB2C-0033-6E098165E6EA}"/>
              </a:ext>
            </a:extLst>
          </p:cNvPr>
          <p:cNvSpPr txBox="1"/>
          <p:nvPr/>
        </p:nvSpPr>
        <p:spPr>
          <a:xfrm>
            <a:off x="0" y="735158"/>
            <a:ext cx="7130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从芬兰文学中提取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地理</a:t>
            </a:r>
            <a:r>
              <a:rPr lang="zh-CN" altLang="en-US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参考：纯文本语料库的全自动处理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F8ACA3-8D36-FD5D-DA23-77F06D12E880}"/>
              </a:ext>
            </a:extLst>
          </p:cNvPr>
          <p:cNvSpPr txBox="1"/>
          <p:nvPr/>
        </p:nvSpPr>
        <p:spPr>
          <a:xfrm>
            <a:off x="84677" y="976697"/>
            <a:ext cx="54453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研究目标​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/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开发自动化流程，从​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1870-1940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年芬兰语文学作品​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​中提取地理信息（地名），通过命名实体识别（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NER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）、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地理编码（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Geocoding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和关联开放数据（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Linked Open Data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技术，构建交互式文学地图，探索芬兰文学的空间叙事特征。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2045F3-E554-AA24-4DC5-F42D3E736B68}"/>
              </a:ext>
            </a:extLst>
          </p:cNvPr>
          <p:cNvSpPr txBox="1"/>
          <p:nvPr/>
        </p:nvSpPr>
        <p:spPr>
          <a:xfrm>
            <a:off x="33306" y="1823083"/>
            <a:ext cx="6123398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创新点​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​小语种适配​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​：首套针对​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​芬兰语历史文学​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​的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NER-NEL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全流程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​文学特异性处理​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虚构地名与真实地名的模糊性保留（不强制二值分类）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复合地名格变解析算法（属格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主格组合）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​开源与可扩展​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代码公开（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GitHub/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Zenodo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模块化设计支持扩展至瑞典语等北欧语言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4CC1C4-E3C0-B863-BF32-29CA2648ED6C}"/>
              </a:ext>
            </a:extLst>
          </p:cNvPr>
          <p:cNvSpPr txBox="1"/>
          <p:nvPr/>
        </p:nvSpPr>
        <p:spPr>
          <a:xfrm>
            <a:off x="19607" y="3353064"/>
            <a:ext cx="6123398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2400"/>
              </a:lnSpc>
            </a:pPr>
            <a:r>
              <a:rPr lang="zh-CN" altLang="en-US" sz="1200" b="1" dirty="0">
                <a:solidFill>
                  <a:srgbClr val="FF0000"/>
                </a:solidFill>
                <a:effectLst/>
                <a:latin typeface="inherit"/>
              </a:rPr>
              <a:t>关键技术流程​​</a:t>
            </a:r>
          </a:p>
          <a:p>
            <a:pPr fontAlgn="base"/>
            <a:r>
              <a:rPr lang="zh-CN" altLang="en-US" sz="1200" b="1" dirty="0">
                <a:effectLst/>
                <a:latin typeface="inherit"/>
              </a:rPr>
              <a:t>​​</a:t>
            </a:r>
            <a:r>
              <a:rPr lang="en-US" altLang="zh-CN" sz="1200" b="1" dirty="0">
                <a:effectLst/>
                <a:latin typeface="inherit"/>
              </a:rPr>
              <a:t>1. </a:t>
            </a:r>
            <a:r>
              <a:rPr lang="zh-CN" altLang="en-US" sz="1200" b="1" dirty="0">
                <a:effectLst/>
                <a:latin typeface="inherit"/>
              </a:rPr>
              <a:t>语料库构建​​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dirty="0">
                <a:effectLst/>
              </a:rPr>
              <a:t>​</a:t>
            </a:r>
            <a:r>
              <a:rPr lang="zh-CN" altLang="en-US" sz="1200" b="1" dirty="0">
                <a:effectLst/>
                <a:latin typeface="inherit"/>
              </a:rPr>
              <a:t>​数据源​</a:t>
            </a:r>
            <a:r>
              <a:rPr lang="zh-CN" altLang="en-US" sz="1200" dirty="0">
                <a:effectLst/>
              </a:rPr>
              <a:t>​：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dirty="0">
                <a:effectLst/>
              </a:rPr>
              <a:t>​</a:t>
            </a:r>
            <a:r>
              <a:rPr lang="zh-CN" altLang="en-US" sz="1200" b="1" dirty="0">
                <a:effectLst/>
                <a:latin typeface="inherit"/>
              </a:rPr>
              <a:t>​</a:t>
            </a:r>
            <a:r>
              <a:rPr lang="en" altLang="zh-CN" sz="1200" b="1" dirty="0" err="1">
                <a:effectLst/>
                <a:latin typeface="inherit"/>
              </a:rPr>
              <a:t>Projekti</a:t>
            </a:r>
            <a:r>
              <a:rPr lang="en" altLang="zh-CN" sz="1200" b="1" dirty="0">
                <a:effectLst/>
                <a:latin typeface="inherit"/>
              </a:rPr>
              <a:t> Lonnrot​</a:t>
            </a:r>
            <a:r>
              <a:rPr lang="en" altLang="zh-CN" sz="1200" dirty="0">
                <a:effectLst/>
              </a:rPr>
              <a:t>​</a:t>
            </a:r>
            <a:r>
              <a:rPr lang="zh-CN" altLang="en" sz="1200" dirty="0">
                <a:effectLst/>
              </a:rPr>
              <a:t>（</a:t>
            </a:r>
            <a:r>
              <a:rPr lang="zh-CN" altLang="en-US" sz="1200" dirty="0">
                <a:effectLst/>
              </a:rPr>
              <a:t>志愿者校正的芬兰公共领域文本，噪声少）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dirty="0">
                <a:effectLst/>
              </a:rPr>
              <a:t>​</a:t>
            </a:r>
            <a:r>
              <a:rPr lang="zh-CN" altLang="en-US" sz="1200" b="1" dirty="0">
                <a:effectLst/>
                <a:latin typeface="inherit"/>
              </a:rPr>
              <a:t>​</a:t>
            </a:r>
            <a:r>
              <a:rPr lang="en" altLang="zh-CN" sz="1200" b="1" dirty="0">
                <a:effectLst/>
                <a:latin typeface="inherit"/>
              </a:rPr>
              <a:t>Project Gutenberg​</a:t>
            </a:r>
            <a:r>
              <a:rPr lang="en" altLang="zh-CN" sz="1200" dirty="0">
                <a:effectLst/>
              </a:rPr>
              <a:t>​</a:t>
            </a:r>
            <a:r>
              <a:rPr lang="zh-CN" altLang="en" sz="1200" dirty="0">
                <a:effectLst/>
              </a:rPr>
              <a:t>（</a:t>
            </a:r>
            <a:r>
              <a:rPr lang="zh-CN" altLang="en-US" sz="1200" dirty="0">
                <a:effectLst/>
              </a:rPr>
              <a:t>补充文本）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dirty="0">
                <a:effectLst/>
              </a:rPr>
              <a:t>​</a:t>
            </a:r>
            <a:r>
              <a:rPr lang="zh-CN" altLang="en-US" sz="1200" b="1" dirty="0">
                <a:effectLst/>
                <a:latin typeface="inherit"/>
              </a:rPr>
              <a:t>​筛选原则​</a:t>
            </a:r>
            <a:r>
              <a:rPr lang="zh-CN" altLang="en-US" sz="1200" dirty="0">
                <a:effectLst/>
              </a:rPr>
              <a:t>​：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dirty="0">
                <a:effectLst/>
              </a:rPr>
              <a:t>仅芬兰语原创作品（排除翻译与非虚构）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dirty="0">
                <a:effectLst/>
              </a:rPr>
              <a:t>覆盖小说、戏剧、诗歌等体裁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dirty="0">
                <a:effectLst/>
              </a:rPr>
              <a:t>​</a:t>
            </a:r>
            <a:r>
              <a:rPr lang="zh-CN" altLang="en-US" sz="1200" b="1" dirty="0">
                <a:effectLst/>
                <a:latin typeface="inherit"/>
              </a:rPr>
              <a:t>​规模​</a:t>
            </a:r>
            <a:r>
              <a:rPr lang="zh-CN" altLang="en-US" sz="1200" dirty="0">
                <a:effectLst/>
              </a:rPr>
              <a:t>​：</a:t>
            </a:r>
            <a:r>
              <a:rPr lang="en-US" altLang="zh-CN" sz="1200" dirty="0">
                <a:effectLst/>
              </a:rPr>
              <a:t>848</a:t>
            </a:r>
            <a:r>
              <a:rPr lang="zh-CN" altLang="en-US" sz="1200" dirty="0">
                <a:effectLst/>
              </a:rPr>
              <a:t>部作品，</a:t>
            </a:r>
            <a:r>
              <a:rPr lang="en-US" altLang="zh-CN" sz="1200" dirty="0">
                <a:effectLst/>
              </a:rPr>
              <a:t>2,035</a:t>
            </a:r>
            <a:r>
              <a:rPr lang="zh-CN" altLang="en-US" sz="1200" dirty="0">
                <a:effectLst/>
              </a:rPr>
              <a:t>万词汇（表</a:t>
            </a:r>
            <a:r>
              <a:rPr lang="en-US" altLang="zh-CN" sz="1200" dirty="0">
                <a:effectLst/>
              </a:rPr>
              <a:t>1</a:t>
            </a:r>
            <a:r>
              <a:rPr lang="zh-CN" altLang="en-US" sz="1200" dirty="0">
                <a:effectLst/>
              </a:rPr>
              <a:t>按体裁与年代分布）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dirty="0">
                <a:effectLst/>
              </a:rPr>
              <a:t>​</a:t>
            </a:r>
            <a:r>
              <a:rPr lang="zh-CN" altLang="en-US" sz="1200" b="1" dirty="0">
                <a:effectLst/>
                <a:latin typeface="inherit"/>
              </a:rPr>
              <a:t>​挑战​</a:t>
            </a:r>
            <a:r>
              <a:rPr lang="zh-CN" altLang="en-US" sz="1200" dirty="0">
                <a:effectLst/>
              </a:rPr>
              <a:t>​：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dirty="0">
                <a:effectLst/>
              </a:rPr>
              <a:t>编码格式混乱（</a:t>
            </a:r>
            <a:r>
              <a:rPr lang="en" altLang="zh-CN" sz="1200" dirty="0">
                <a:effectLst/>
              </a:rPr>
              <a:t>UTF-8/Win-1252/ISO-8859-1</a:t>
            </a:r>
            <a:r>
              <a:rPr lang="zh-CN" altLang="en" sz="1200" dirty="0">
                <a:effectLst/>
              </a:rPr>
              <a:t>）→ </a:t>
            </a:r>
            <a:r>
              <a:rPr lang="zh-CN" altLang="en-US" sz="1200" dirty="0">
                <a:effectLst/>
              </a:rPr>
              <a:t>统一转</a:t>
            </a:r>
            <a:r>
              <a:rPr lang="en" altLang="zh-CN" sz="1200" dirty="0">
                <a:effectLst/>
              </a:rPr>
              <a:t>Unicode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dirty="0">
                <a:effectLst/>
              </a:rPr>
              <a:t>多作品合集的分割（依赖</a:t>
            </a:r>
            <a:r>
              <a:rPr lang="en-US" altLang="zh-CN" sz="1200" dirty="0">
                <a:effectLst/>
              </a:rPr>
              <a:t>6</a:t>
            </a:r>
            <a:r>
              <a:rPr lang="zh-CN" altLang="en-US" sz="1200" dirty="0">
                <a:effectLst/>
              </a:rPr>
              <a:t>空行分隔符，需启发式处理）</a:t>
            </a:r>
          </a:p>
          <a:p>
            <a:pPr fontAlgn="base"/>
            <a:r>
              <a:rPr lang="zh-CN" altLang="en-US" sz="1200" b="1" dirty="0">
                <a:effectLst/>
                <a:latin typeface="inherit"/>
              </a:rPr>
              <a:t>​​</a:t>
            </a:r>
            <a:r>
              <a:rPr lang="en-US" altLang="zh-CN" sz="1200" b="1" dirty="0">
                <a:effectLst/>
                <a:latin typeface="inherit"/>
              </a:rPr>
              <a:t>2. </a:t>
            </a:r>
            <a:r>
              <a:rPr lang="zh-CN" altLang="en-US" sz="1200" b="1" dirty="0">
                <a:effectLst/>
                <a:latin typeface="inherit"/>
              </a:rPr>
              <a:t>文本结构化（</a:t>
            </a:r>
            <a:r>
              <a:rPr lang="en" altLang="zh-CN" sz="1200" b="1" dirty="0">
                <a:effectLst/>
                <a:latin typeface="inherit"/>
              </a:rPr>
              <a:t>TEI/XML</a:t>
            </a:r>
            <a:r>
              <a:rPr lang="zh-CN" altLang="en-US" sz="1200" b="1" dirty="0">
                <a:effectLst/>
                <a:latin typeface="inherit"/>
              </a:rPr>
              <a:t>转换）​​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dirty="0">
                <a:effectLst/>
              </a:rPr>
              <a:t>​</a:t>
            </a:r>
            <a:r>
              <a:rPr lang="zh-CN" altLang="en-US" sz="1200" b="1" dirty="0">
                <a:effectLst/>
                <a:latin typeface="inherit"/>
              </a:rPr>
              <a:t>​步骤​</a:t>
            </a:r>
            <a:r>
              <a:rPr lang="zh-CN" altLang="en-US" sz="1200" dirty="0">
                <a:effectLst/>
              </a:rPr>
              <a:t>​：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dirty="0">
                <a:effectLst/>
              </a:rPr>
              <a:t>​</a:t>
            </a:r>
            <a:r>
              <a:rPr lang="zh-CN" altLang="en-US" sz="1200" b="1" dirty="0">
                <a:effectLst/>
                <a:latin typeface="inherit"/>
              </a:rPr>
              <a:t>​解析​</a:t>
            </a:r>
            <a:r>
              <a:rPr lang="zh-CN" altLang="en-US" sz="1200" dirty="0">
                <a:effectLst/>
              </a:rPr>
              <a:t>​：用</a:t>
            </a:r>
            <a:r>
              <a:rPr lang="en" altLang="zh-CN" sz="1200" dirty="0">
                <a:effectLst/>
              </a:rPr>
              <a:t>EBNF</a:t>
            </a:r>
            <a:r>
              <a:rPr lang="zh-CN" altLang="en-US" sz="1200" dirty="0">
                <a:effectLst/>
              </a:rPr>
              <a:t>语法</a:t>
            </a:r>
            <a:r>
              <a:rPr lang="en-US" altLang="zh-CN" sz="1200" dirty="0">
                <a:effectLst/>
              </a:rPr>
              <a:t>+</a:t>
            </a:r>
            <a:r>
              <a:rPr lang="en" altLang="zh-CN" sz="1200" dirty="0" err="1">
                <a:effectLst/>
              </a:rPr>
              <a:t>Instaparse</a:t>
            </a:r>
            <a:r>
              <a:rPr lang="zh-CN" altLang="en-US" sz="1200" dirty="0">
                <a:effectLst/>
              </a:rPr>
              <a:t>库分割文本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dirty="0">
                <a:effectLst/>
              </a:rPr>
              <a:t>​</a:t>
            </a:r>
            <a:r>
              <a:rPr lang="zh-CN" altLang="en-US" sz="1200" b="1" dirty="0">
                <a:effectLst/>
                <a:latin typeface="inherit"/>
              </a:rPr>
              <a:t>​转换​</a:t>
            </a:r>
            <a:r>
              <a:rPr lang="zh-CN" altLang="en-US" sz="1200" dirty="0">
                <a:effectLst/>
              </a:rPr>
              <a:t>​：</a:t>
            </a:r>
            <a:r>
              <a:rPr lang="en" altLang="zh-CN" sz="1200" dirty="0">
                <a:effectLst/>
              </a:rPr>
              <a:t>XSLT</a:t>
            </a:r>
            <a:r>
              <a:rPr lang="zh-CN" altLang="en-US" sz="1200" dirty="0">
                <a:effectLst/>
              </a:rPr>
              <a:t>将解析结果转为</a:t>
            </a:r>
            <a:r>
              <a:rPr lang="en" altLang="zh-CN" sz="1200" dirty="0">
                <a:effectLst/>
              </a:rPr>
              <a:t>TEI/XML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" altLang="zh-CN" sz="1200" dirty="0">
                <a:effectLst/>
              </a:rPr>
              <a:t>​</a:t>
            </a:r>
            <a:r>
              <a:rPr lang="en" altLang="zh-CN" sz="1200" b="1" dirty="0">
                <a:effectLst/>
                <a:latin typeface="inherit"/>
              </a:rPr>
              <a:t>​</a:t>
            </a:r>
            <a:r>
              <a:rPr lang="zh-CN" altLang="en-US" sz="1200" b="1" dirty="0">
                <a:effectLst/>
                <a:latin typeface="inherit"/>
              </a:rPr>
              <a:t>标注​</a:t>
            </a:r>
            <a:r>
              <a:rPr lang="zh-CN" altLang="en-US" sz="1200" dirty="0">
                <a:effectLst/>
              </a:rPr>
              <a:t>​：为每个词汇分配唯一</a:t>
            </a:r>
            <a:r>
              <a:rPr lang="en" altLang="zh-CN" sz="1200" dirty="0">
                <a:effectLst/>
              </a:rPr>
              <a:t>ID</a:t>
            </a:r>
            <a:r>
              <a:rPr lang="zh-CN" altLang="en" sz="1200" dirty="0">
                <a:effectLst/>
              </a:rPr>
              <a:t>（</a:t>
            </a:r>
            <a:r>
              <a:rPr lang="zh-CN" altLang="en-US" sz="1200" dirty="0">
                <a:effectLst/>
              </a:rPr>
              <a:t>如</a:t>
            </a:r>
            <a:r>
              <a:rPr lang="en" altLang="zh-CN" sz="1200" dirty="0">
                <a:effectLst/>
              </a:rPr>
              <a:t>lonnrot-0585-1-token3139</a:t>
            </a:r>
            <a:r>
              <a:rPr lang="zh-CN" altLang="en" sz="1200" dirty="0">
                <a:effectLst/>
              </a:rPr>
              <a:t>）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" sz="1200" dirty="0">
                <a:effectLst/>
              </a:rPr>
              <a:t>​</a:t>
            </a:r>
            <a:r>
              <a:rPr lang="en" altLang="zh-CN" sz="1200" b="1" dirty="0">
                <a:effectLst/>
                <a:latin typeface="inherit"/>
              </a:rPr>
              <a:t>​</a:t>
            </a:r>
            <a:r>
              <a:rPr lang="zh-CN" altLang="en-US" sz="1200" b="1" dirty="0">
                <a:effectLst/>
                <a:latin typeface="inherit"/>
              </a:rPr>
              <a:t>成果​</a:t>
            </a:r>
            <a:r>
              <a:rPr lang="zh-CN" altLang="en-US" sz="1200" dirty="0">
                <a:effectLst/>
              </a:rPr>
              <a:t>​：每部作品独立</a:t>
            </a:r>
            <a:r>
              <a:rPr lang="en" altLang="zh-CN" sz="1200" dirty="0">
                <a:effectLst/>
              </a:rPr>
              <a:t>TEI</a:t>
            </a:r>
            <a:r>
              <a:rPr lang="zh-CN" altLang="en-US" sz="1200" dirty="0">
                <a:effectLst/>
              </a:rPr>
              <a:t>文件，含元数据（作者、标题、年代）、章节结构、词汇级标注。</a:t>
            </a:r>
          </a:p>
          <a:p>
            <a:pPr fontAlgn="base"/>
            <a:br>
              <a:rPr lang="zh-CN" altLang="en-US" sz="1200" dirty="0">
                <a:effectLst/>
              </a:rPr>
            </a:br>
            <a:endParaRPr lang="zh-CN" altLang="en-US" sz="1200" dirty="0">
              <a:effectLst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BB316FDB-82CE-74B9-D3A0-4718C4CD7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962249"/>
              </p:ext>
            </p:extLst>
          </p:nvPr>
        </p:nvGraphicFramePr>
        <p:xfrm>
          <a:off x="5855328" y="1823083"/>
          <a:ext cx="5788629" cy="1019520"/>
        </p:xfrm>
        <a:graphic>
          <a:graphicData uri="http://schemas.openxmlformats.org/drawingml/2006/table">
            <a:tbl>
              <a:tblPr/>
              <a:tblGrid>
                <a:gridCol w="1929543">
                  <a:extLst>
                    <a:ext uri="{9D8B030D-6E8A-4147-A177-3AD203B41FA5}">
                      <a16:colId xmlns:a16="http://schemas.microsoft.com/office/drawing/2014/main" val="2811826355"/>
                    </a:ext>
                  </a:extLst>
                </a:gridCol>
                <a:gridCol w="1929543">
                  <a:extLst>
                    <a:ext uri="{9D8B030D-6E8A-4147-A177-3AD203B41FA5}">
                      <a16:colId xmlns:a16="http://schemas.microsoft.com/office/drawing/2014/main" val="632858137"/>
                    </a:ext>
                  </a:extLst>
                </a:gridCol>
                <a:gridCol w="1929543">
                  <a:extLst>
                    <a:ext uri="{9D8B030D-6E8A-4147-A177-3AD203B41FA5}">
                      <a16:colId xmlns:a16="http://schemas.microsoft.com/office/drawing/2014/main" val="12584910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​OntoNotes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类型​</a:t>
                      </a:r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​对应</a:t>
                      </a:r>
                      <a:r>
                        <a:rPr lang="en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TEI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标签​</a:t>
                      </a:r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​示例​</a:t>
                      </a:r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050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GPE（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政体地名）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&lt;name type="GPE"&gt;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赫尔辛基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072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LOC（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自然地标）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&lt;name type="LOC"&gt;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波罗的海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6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FAC（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建筑设施）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&lt;name type="FAC"&gt;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教堂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216309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767A3B69-12AC-9C24-5854-B56CFF5FD34F}"/>
              </a:ext>
            </a:extLst>
          </p:cNvPr>
          <p:cNvSpPr txBox="1"/>
          <p:nvPr/>
        </p:nvSpPr>
        <p:spPr>
          <a:xfrm>
            <a:off x="6129306" y="3028669"/>
            <a:ext cx="551465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​词形还原（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Lemmatization</a:t>
            </a:r>
            <a:r>
              <a:rPr lang="zh-CN" altLang="en" sz="1200" b="1" i="0" dirty="0">
                <a:effectLst/>
                <a:latin typeface="inherit"/>
                <a:ea typeface="PingFang SC" panose="020B0400000000000000" pitchFamily="34" charset="-122"/>
              </a:rPr>
              <a:t>）​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解决芬兰语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14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种格变问题（如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"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Berliinissa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"→"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Berliini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"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工具：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Turku Neural Parser Pipeline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TNPP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algn="l" fontAlgn="base"/>
            <a:r>
              <a:rPr lang="en" altLang="zh-CN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​4.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地名链接（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NEL</a:t>
            </a:r>
            <a:r>
              <a:rPr lang="zh-CN" altLang="en" sz="1200" b="1" i="0" dirty="0">
                <a:effectLst/>
                <a:latin typeface="inherit"/>
                <a:ea typeface="PingFang SC" panose="020B0400000000000000" pitchFamily="34" charset="-122"/>
              </a:rPr>
              <a:t>）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与地理编码​</a:t>
            </a: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​数据库​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Wikidata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替代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Getty/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GeoNames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DBpedia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因覆盖更佳）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​流程​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复合地名处理（如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"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Suomen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Suuriruhtinaskunta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"→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属格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主格组合）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SPARQL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查询匹配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Wikidata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ID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如赫尔辛基→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Q984931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存储坐标（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WGS84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与语义关联（国家、地理类型等）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​成果​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​：构建一套自动化处理芬兰文学语料的地理信息提取系统（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1.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构建自动化处理流程。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2.</a:t>
            </a:r>
            <a:r>
              <a:rPr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创建高质量、可重用的数据集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endParaRPr lang="zh-CN" altLang="en" sz="1200" b="0" i="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 fontAlgn="base"/>
            <a:r>
              <a:rPr lang="en" altLang="zh-CN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​5.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工作流管理​</a:t>
            </a: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​挑战​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​：大规模数据处理与错误恢复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​方案​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RabbitMQ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消息队列系统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分布式任务分配（本地服务器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国家超算中心）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错误隔离：故障文件记录，重试机制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2C04F21-D665-18BD-609C-9478A9C3680C}"/>
              </a:ext>
            </a:extLst>
          </p:cNvPr>
          <p:cNvSpPr txBox="1"/>
          <p:nvPr/>
        </p:nvSpPr>
        <p:spPr>
          <a:xfrm>
            <a:off x="6129306" y="1176752"/>
            <a:ext cx="4292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zh-CN" altLang="en-US" sz="1200" b="1" dirty="0">
                <a:effectLst/>
                <a:latin typeface="inherit"/>
              </a:rPr>
              <a:t>​​</a:t>
            </a:r>
            <a:r>
              <a:rPr lang="en-US" altLang="zh-CN" sz="1200" b="1" dirty="0">
                <a:effectLst/>
                <a:latin typeface="inherit"/>
              </a:rPr>
              <a:t>3. </a:t>
            </a:r>
            <a:r>
              <a:rPr lang="zh-CN" altLang="en-US" sz="1200" b="1" dirty="0">
                <a:effectLst/>
                <a:latin typeface="inherit"/>
              </a:rPr>
              <a:t>命名实体识别（</a:t>
            </a:r>
            <a:r>
              <a:rPr lang="en" altLang="zh-CN" sz="1200" b="1" dirty="0">
                <a:effectLst/>
                <a:latin typeface="inherit"/>
              </a:rPr>
              <a:t>NER</a:t>
            </a:r>
            <a:r>
              <a:rPr lang="zh-CN" altLang="en" sz="1200" b="1" dirty="0">
                <a:effectLst/>
                <a:latin typeface="inherit"/>
              </a:rPr>
              <a:t>）​​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" altLang="zh-CN" sz="1200" dirty="0">
                <a:effectLst/>
              </a:rPr>
              <a:t>​</a:t>
            </a:r>
            <a:r>
              <a:rPr lang="en" altLang="zh-CN" sz="1200" b="1" dirty="0">
                <a:effectLst/>
                <a:latin typeface="inherit"/>
              </a:rPr>
              <a:t>​</a:t>
            </a:r>
            <a:r>
              <a:rPr lang="zh-CN" altLang="en-US" sz="1200" b="1" dirty="0">
                <a:effectLst/>
                <a:latin typeface="inherit"/>
              </a:rPr>
              <a:t>工具​</a:t>
            </a:r>
            <a:r>
              <a:rPr lang="zh-CN" altLang="en-US" sz="1200" dirty="0">
                <a:effectLst/>
              </a:rPr>
              <a:t>​：</a:t>
            </a:r>
            <a:r>
              <a:rPr lang="en" altLang="zh-CN" sz="1200" dirty="0" err="1">
                <a:effectLst/>
              </a:rPr>
              <a:t>TurkuNLP</a:t>
            </a:r>
            <a:r>
              <a:rPr lang="zh-CN" altLang="en-US" sz="1200" dirty="0">
                <a:effectLst/>
              </a:rPr>
              <a:t>的芬兰</a:t>
            </a:r>
            <a:r>
              <a:rPr lang="en" altLang="zh-CN" sz="1200" dirty="0">
                <a:effectLst/>
              </a:rPr>
              <a:t>BERT</a:t>
            </a:r>
            <a:r>
              <a:rPr lang="zh-CN" altLang="en-US" sz="1200" dirty="0">
                <a:effectLst/>
              </a:rPr>
              <a:t>模型（基于</a:t>
            </a:r>
            <a:r>
              <a:rPr lang="en" altLang="zh-CN" sz="1200" dirty="0" err="1">
                <a:effectLst/>
              </a:rPr>
              <a:t>OntoNotes</a:t>
            </a:r>
            <a:r>
              <a:rPr lang="zh-CN" altLang="en-US" sz="1200" dirty="0">
                <a:effectLst/>
              </a:rPr>
              <a:t>分类）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​实体类型​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  <a:endParaRPr lang="zh-CN" altLang="en-US" sz="12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30229A6-4CEC-4F61-26CF-7E809E911AC6}"/>
              </a:ext>
            </a:extLst>
          </p:cNvPr>
          <p:cNvSpPr txBox="1"/>
          <p:nvPr/>
        </p:nvSpPr>
        <p:spPr>
          <a:xfrm>
            <a:off x="1712" y="365826"/>
            <a:ext cx="6127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dirty="0">
                <a:solidFill>
                  <a:srgbClr val="000000"/>
                </a:solidFill>
                <a:effectLst/>
                <a:latin typeface="FiraSans-Medium"/>
              </a:rPr>
              <a:t>Extracting Geographical References from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iraSans-Medium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FiraSans-Medium"/>
              </a:rPr>
              <a:t>Finnish Literature</a:t>
            </a:r>
            <a:endParaRPr lang="en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23516F7-C435-8D02-EACE-B09E2BB11F75}"/>
              </a:ext>
            </a:extLst>
          </p:cNvPr>
          <p:cNvSpPr txBox="1"/>
          <p:nvPr/>
        </p:nvSpPr>
        <p:spPr>
          <a:xfrm>
            <a:off x="6261207" y="6239403"/>
            <a:ext cx="55146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zh-CN" altLang="en-US" sz="1600" b="0" i="0" dirty="0">
                <a:solidFill>
                  <a:schemeClr val="accent2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启发：</a:t>
            </a:r>
            <a:endParaRPr lang="en-US" altLang="zh-CN" sz="1600" b="0" i="0" dirty="0">
              <a:solidFill>
                <a:schemeClr val="accent2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 fontAlgn="base"/>
            <a:r>
              <a:rPr lang="zh-CN" altLang="en-US" sz="1600" b="0" i="0" dirty="0">
                <a:solidFill>
                  <a:schemeClr val="accent2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统计故事发生题材、地理位置之间关系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31DB095-4B3D-7BB6-3E6E-4A35069F410F}"/>
              </a:ext>
            </a:extLst>
          </p:cNvPr>
          <p:cNvGrpSpPr/>
          <p:nvPr/>
        </p:nvGrpSpPr>
        <p:grpSpPr>
          <a:xfrm>
            <a:off x="142917" y="-609270"/>
            <a:ext cx="3348419" cy="1038951"/>
            <a:chOff x="1386" y="-239"/>
            <a:chExt cx="5273" cy="1636"/>
          </a:xfrm>
        </p:grpSpPr>
        <p:sp>
          <p:nvSpPr>
            <p:cNvPr id="6" name="TextBox 113">
              <a:extLst>
                <a:ext uri="{FF2B5EF4-FFF2-40B4-BE49-F238E27FC236}">
                  <a16:creationId xmlns:a16="http://schemas.microsoft.com/office/drawing/2014/main" id="{BAEC043D-60DF-3B21-5E1F-1E2331825C7F}"/>
                </a:ext>
              </a:extLst>
            </p:cNvPr>
            <p:cNvSpPr txBox="1"/>
            <p:nvPr/>
          </p:nvSpPr>
          <p:spPr>
            <a:xfrm>
              <a:off x="2327" y="-239"/>
              <a:ext cx="4332" cy="1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920"/>
                </a:lnSpc>
              </a:pPr>
              <a:r>
                <a:rPr lang="zh-CN" altLang="en-US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计算文学相关论文 </a:t>
              </a:r>
              <a:r>
                <a:rPr lang="en-US" altLang="zh-CN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2</a:t>
              </a:r>
              <a:endParaRPr lang="zh-CN" altLang="en-US" sz="2000" dirty="0">
                <a:solidFill>
                  <a:srgbClr val="004AA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pic>
          <p:nvPicPr>
            <p:cNvPr id="8" name="图片 136" descr="仅校徽">
              <a:extLst>
                <a:ext uri="{FF2B5EF4-FFF2-40B4-BE49-F238E27FC236}">
                  <a16:creationId xmlns:a16="http://schemas.microsoft.com/office/drawing/2014/main" id="{1CCE1D6F-5330-58D5-7339-C09110610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6" y="782"/>
              <a:ext cx="615" cy="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9618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9160FAF-9866-DB48-BE15-6D8D7D73C4C8}"/>
              </a:ext>
            </a:extLst>
          </p:cNvPr>
          <p:cNvSpPr txBox="1"/>
          <p:nvPr/>
        </p:nvSpPr>
        <p:spPr>
          <a:xfrm>
            <a:off x="25400" y="7279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连接点：德语诗歌中文学史和</a:t>
            </a:r>
            <a:r>
              <a:rPr lang="zh-CN" altLang="en-US" dirty="0">
                <a:solidFill>
                  <a:srgbClr val="FF0000"/>
                </a:solidFill>
              </a:rPr>
              <a:t>情感</a:t>
            </a:r>
            <a:r>
              <a:rPr lang="zh-CN" altLang="en-US" dirty="0"/>
              <a:t>的变量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ED9E1A-5AAC-4438-79F7-C9EA6550B701}"/>
              </a:ext>
            </a:extLst>
          </p:cNvPr>
          <p:cNvSpPr txBox="1"/>
          <p:nvPr/>
        </p:nvSpPr>
        <p:spPr>
          <a:xfrm>
            <a:off x="25400" y="966487"/>
            <a:ext cx="5461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研究目标​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/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通过​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​量化方法​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​探究德国诗歌（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1850-1920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年，现实主义至早期现代主义过渡期）中​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​情感表达的影响因素​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​，构建文学史变量（如时期、作者属性、诗歌形式）与情感之间的统计模型，挑战传统文学史研究的定性假设。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E6C26AE-D543-1DB3-9799-9320B818F116}"/>
              </a:ext>
            </a:extLst>
          </p:cNvPr>
          <p:cNvSpPr txBox="1"/>
          <p:nvPr/>
        </p:nvSpPr>
        <p:spPr>
          <a:xfrm>
            <a:off x="25400" y="1976070"/>
            <a:ext cx="60960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方法论创新​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/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1.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数据基础​</a:t>
            </a: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​语料库​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6,249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首德语诗歌，选自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20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部当代权威诗集（现实主义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8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部，现代主义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12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部）。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​情感标注​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人工标注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1,352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首诗，识别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类情感（爱、喜悦、悲伤、愤怒、恐惧、躁动），基于心理学情感模型（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Ekman, Plutchik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）。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训练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BERT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模型自动标注全语料，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F1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值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0.62-0.79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（表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）。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​特征变量​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C070D13-FEE0-6A9F-E988-9B51CC01A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179103"/>
              </p:ext>
            </p:extLst>
          </p:nvPr>
        </p:nvGraphicFramePr>
        <p:xfrm>
          <a:off x="114300" y="3713098"/>
          <a:ext cx="5816600" cy="1202400"/>
        </p:xfrm>
        <a:graphic>
          <a:graphicData uri="http://schemas.openxmlformats.org/drawingml/2006/table">
            <a:tbl>
              <a:tblPr/>
              <a:tblGrid>
                <a:gridCol w="772391">
                  <a:extLst>
                    <a:ext uri="{9D8B030D-6E8A-4147-A177-3AD203B41FA5}">
                      <a16:colId xmlns:a16="http://schemas.microsoft.com/office/drawing/2014/main" val="2175164531"/>
                    </a:ext>
                  </a:extLst>
                </a:gridCol>
                <a:gridCol w="3063008">
                  <a:extLst>
                    <a:ext uri="{9D8B030D-6E8A-4147-A177-3AD203B41FA5}">
                      <a16:colId xmlns:a16="http://schemas.microsoft.com/office/drawing/2014/main" val="3722378211"/>
                    </a:ext>
                  </a:extLst>
                </a:gridCol>
                <a:gridCol w="1981201">
                  <a:extLst>
                    <a:ext uri="{9D8B030D-6E8A-4147-A177-3AD203B41FA5}">
                      <a16:colId xmlns:a16="http://schemas.microsoft.com/office/drawing/2014/main" val="2342674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变量类型​</a:t>
                      </a:r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​具体特征​</a:t>
                      </a:r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​数据来源​</a:t>
                      </a:r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832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​时期​</a:t>
                      </a:r>
                      <a:r>
                        <a:rPr lang="zh-CN" altLang="en-US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现实主义（</a:t>
                      </a:r>
                      <a:r>
                        <a:rPr lang="en-US" altLang="zh-CN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1859-1882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） </a:t>
                      </a:r>
                      <a:r>
                        <a:rPr lang="en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vs. 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现代主义（</a:t>
                      </a:r>
                      <a:r>
                        <a:rPr lang="en-US" altLang="zh-CN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1885-1911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）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诗集出版时间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633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​作者属性​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性别（男</a:t>
                      </a:r>
                      <a:r>
                        <a:rPr lang="en-US" altLang="zh-CN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/</a:t>
                      </a:r>
                      <a:r>
                        <a:rPr lang="zh-CN" altLang="en-US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女）、职业（</a:t>
                      </a:r>
                      <a:r>
                        <a:rPr lang="en-US" altLang="zh-CN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8</a:t>
                      </a:r>
                      <a:r>
                        <a:rPr lang="zh-CN" altLang="en-US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类，如诗人、哲学家、自然科学家）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德国国家图书馆权威数据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878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​文本特征​</a:t>
                      </a:r>
                      <a:r>
                        <a:rPr lang="zh-CN" altLang="en-US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主题类型（爱情诗、自然诗等）、押韵比例、诗行平均长度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人工标注 </a:t>
                      </a:r>
                      <a:r>
                        <a:rPr lang="en-US" altLang="zh-CN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+ </a:t>
                      </a:r>
                      <a:r>
                        <a:rPr lang="zh-CN" altLang="en-US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工具</a:t>
                      </a:r>
                      <a:r>
                        <a:rPr lang="en" sz="1000" b="0" dirty="0" err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Metricalizer</a:t>
                      </a:r>
                      <a:r>
                        <a:rPr lang="en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（</a:t>
                      </a:r>
                      <a:r>
                        <a:rPr lang="zh-CN" altLang="en-US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准确率</a:t>
                      </a:r>
                      <a:r>
                        <a:rPr lang="en-US" altLang="zh-CN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&gt;0.91</a:t>
                      </a:r>
                      <a:r>
                        <a:rPr lang="zh-CN" altLang="en-US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）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42310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25189443-2055-7AE7-16A6-41628F8E43E0}"/>
              </a:ext>
            </a:extLst>
          </p:cNvPr>
          <p:cNvSpPr txBox="1"/>
          <p:nvPr/>
        </p:nvSpPr>
        <p:spPr>
          <a:xfrm>
            <a:off x="114300" y="4933837"/>
            <a:ext cx="6121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2.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统计模型：贝叶斯分层广义线性模型​</a:t>
            </a: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​模型结构​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因变量：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类情感是否存在（二元变量）。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自变量：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组特征（时期、性别、职业、主题类型、诗歌形式）。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​分层设计​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​：允许变量效应随文学时期变化（如“现代主义爱情诗”的情感模式可能不同于现实主义）。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altLang="zh-CN" sz="1200" b="0" i="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altLang="zh-CN" sz="1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altLang="zh-CN" sz="1200" b="0" i="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​优势​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​：处理变量交互效应，避免虚假关联（如“押韵减少恐惧”需控制时期影响）。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0F6842-99AB-274C-3D6B-7973354C17CB}"/>
              </a:ext>
            </a:extLst>
          </p:cNvPr>
          <p:cNvSpPr txBox="1"/>
          <p:nvPr/>
        </p:nvSpPr>
        <p:spPr>
          <a:xfrm>
            <a:off x="6121400" y="1255907"/>
            <a:ext cx="612140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关键发现​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/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1.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情感分布特征​</a:t>
            </a: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​高频情感​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​：爱（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25%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）、喜悦（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20%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）、悲伤（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18%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）主导诗歌情感表达（图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）。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​低频情感​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​：愤怒（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8%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）、恐惧（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7%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）、躁动（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6%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）较少出现。</a:t>
            </a:r>
          </a:p>
          <a:p>
            <a:pPr algn="l" fontAlgn="base"/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2.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变量影响力排序（表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5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）​</a:t>
            </a: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/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通过贡献度公式计算各变量对情感预测的重要性：</a:t>
            </a:r>
            <a:b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</a:br>
            <a:endParaRPr lang="en" altLang="zh-CN" sz="1200" b="0" i="0" dirty="0">
              <a:effectLst/>
              <a:latin typeface="KaTeX_Main"/>
              <a:ea typeface="PingFang SC" panose="020B0400000000000000" pitchFamily="34" charset="-122"/>
            </a:endParaRPr>
          </a:p>
          <a:p>
            <a:pPr algn="l" fontAlgn="base">
              <a:buFont typeface="+mj-lt"/>
              <a:buAutoNum type="arabicPeriod"/>
            </a:pPr>
            <a:endParaRPr lang="en" altLang="zh-CN" sz="1200" dirty="0">
              <a:latin typeface="KaTeX_Main"/>
              <a:ea typeface="PingFang SC" panose="020B0400000000000000" pitchFamily="34" charset="-122"/>
            </a:endParaRPr>
          </a:p>
          <a:p>
            <a:pPr algn="l" fontAlgn="base">
              <a:buFont typeface="+mj-lt"/>
              <a:buAutoNum type="arabicPeriod"/>
            </a:pPr>
            <a:endParaRPr lang="en" altLang="zh-CN" sz="1200" b="0" i="0" dirty="0">
              <a:effectLst/>
              <a:latin typeface="KaTeX_Main"/>
              <a:ea typeface="PingFang SC" panose="020B0400000000000000" pitchFamily="34" charset="-122"/>
            </a:endParaRPr>
          </a:p>
          <a:p>
            <a:pPr algn="l" fontAlgn="base">
              <a:buFont typeface="+mj-lt"/>
              <a:buAutoNum type="arabicPeriod"/>
            </a:pP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主题类型​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Score=0.18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最强预测因子（如历史题材诗表达愤怒的概率是其他诗的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2.59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倍，图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7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）。</a:t>
            </a:r>
          </a:p>
          <a:p>
            <a:pPr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​作者职业​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0.16</a:t>
            </a:r>
            <a:r>
              <a:rPr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）写作的诗歌愤怒值显著更高</a:t>
            </a:r>
            <a:endParaRPr lang="zh-CN" altLang="en-US" sz="1200" b="0" i="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哲学家（现代主义时期更明显，图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​押韵比例​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0.13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押韵比例与​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​恐惧​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​呈负相关（押韵越少，恐惧表达越多，图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​作者性别​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0.12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影响微弱，反驳“女性诗人更常表达爱”的传统假设（图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​诗行长度​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0.10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效应最弱，与情感关联不显著。</a:t>
            </a:r>
          </a:p>
          <a:p>
            <a:pPr algn="l" fontAlgn="base"/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3.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与传统文学研究的对比​</a:t>
            </a: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​一致点​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​：主题类型是核心影响因素（文学史著作常按主题分类）。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​矛盾点​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职业影响被低估（传统研究忽视职业，但数据显示其重要性堪比性别）。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押韵的效应被忽略（数据显示其影响力与性别相当）。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6904A4-CCBA-5594-283F-F178995E23CC}"/>
              </a:ext>
            </a:extLst>
          </p:cNvPr>
          <p:cNvSpPr txBox="1"/>
          <p:nvPr/>
        </p:nvSpPr>
        <p:spPr>
          <a:xfrm>
            <a:off x="6121400" y="6011116"/>
            <a:ext cx="6121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突破性贡献​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​首建多变量文学史模型​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​：量化揭示职业、形式特征等“非传统因素”对情感的影响。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​方法论创新​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​：贝叶斯分层模型处理文学变量的交互效应（如时期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×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主题）。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​数据开源​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​：提供标注数据集与代码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27BE5BE-DB36-C122-E688-2BD1AF66A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6112532"/>
            <a:ext cx="2457450" cy="4427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A9F4123-4077-C050-5EB9-243463F69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2508808"/>
            <a:ext cx="2476500" cy="4609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77C151C-7806-E2EE-08DA-748D14DD3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300" y="2557889"/>
            <a:ext cx="1359653" cy="41184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E69FA30-26B7-58C3-AC66-937A120978CC}"/>
              </a:ext>
            </a:extLst>
          </p:cNvPr>
          <p:cNvSpPr txBox="1"/>
          <p:nvPr/>
        </p:nvSpPr>
        <p:spPr>
          <a:xfrm>
            <a:off x="0" y="423354"/>
            <a:ext cx="10195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000000"/>
                </a:solidFill>
                <a:effectLst/>
                <a:latin typeface="FiraSans-Medium"/>
              </a:rPr>
              <a:t>Connecting the Dots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FiraSans-Regular"/>
              </a:rPr>
              <a:t>Variables of Literary History and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iraSans-Regular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FiraSans-Regular"/>
              </a:rPr>
              <a:t>Emotions in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iraSans-Regular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FiraSans-Regular"/>
              </a:rPr>
              <a:t>German-language Poetry</a:t>
            </a:r>
            <a:endParaRPr lang="en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E814E1A-F01B-E5BC-8AA5-AEF1CD5D9B9F}"/>
              </a:ext>
            </a:extLst>
          </p:cNvPr>
          <p:cNvGrpSpPr/>
          <p:nvPr/>
        </p:nvGrpSpPr>
        <p:grpSpPr>
          <a:xfrm>
            <a:off x="142917" y="-609270"/>
            <a:ext cx="3171886" cy="1038951"/>
            <a:chOff x="1386" y="-239"/>
            <a:chExt cx="4995" cy="1636"/>
          </a:xfrm>
        </p:grpSpPr>
        <p:sp>
          <p:nvSpPr>
            <p:cNvPr id="4" name="TextBox 113">
              <a:extLst>
                <a:ext uri="{FF2B5EF4-FFF2-40B4-BE49-F238E27FC236}">
                  <a16:creationId xmlns:a16="http://schemas.microsoft.com/office/drawing/2014/main" id="{C689FFF7-561C-6504-68E1-5E24416CC620}"/>
                </a:ext>
              </a:extLst>
            </p:cNvPr>
            <p:cNvSpPr txBox="1"/>
            <p:nvPr/>
          </p:nvSpPr>
          <p:spPr>
            <a:xfrm>
              <a:off x="2327" y="-239"/>
              <a:ext cx="4054" cy="1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920"/>
                </a:lnSpc>
              </a:pPr>
              <a:r>
                <a:rPr lang="zh-CN" altLang="en-US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计算文学相关论文 </a:t>
              </a:r>
              <a:r>
                <a:rPr lang="en-US" altLang="zh-CN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3</a:t>
              </a:r>
              <a:endParaRPr lang="zh-CN" altLang="en-US" sz="2000" dirty="0">
                <a:solidFill>
                  <a:srgbClr val="004AA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pic>
          <p:nvPicPr>
            <p:cNvPr id="6" name="图片 136" descr="仅校徽">
              <a:extLst>
                <a:ext uri="{FF2B5EF4-FFF2-40B4-BE49-F238E27FC236}">
                  <a16:creationId xmlns:a16="http://schemas.microsoft.com/office/drawing/2014/main" id="{AA80B80F-EF4D-93EC-2D32-B495D50FF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86" y="782"/>
              <a:ext cx="615" cy="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8929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3B65EB2D-64FD-5FA7-BF90-77261A663E92}"/>
              </a:ext>
            </a:extLst>
          </p:cNvPr>
          <p:cNvSpPr txBox="1"/>
          <p:nvPr/>
        </p:nvSpPr>
        <p:spPr>
          <a:xfrm>
            <a:off x="328155" y="2194513"/>
            <a:ext cx="407702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二、普拉切克（</a:t>
            </a:r>
            <a:r>
              <a:rPr lang="en" altLang="zh-CN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Plutchik</a:t>
            </a:r>
            <a:r>
              <a:rPr lang="zh-CN" altLang="en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的情绪轮模型（</a:t>
            </a:r>
            <a:r>
              <a:rPr lang="en" altLang="zh-CN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Emotion Wheel</a:t>
            </a:r>
            <a:r>
              <a:rPr lang="zh-CN" altLang="en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algn="l" fontAlgn="base"/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普拉切克提出 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​动态、多维的情绪结构​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​，强调情绪的强度、混合与功能性。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​核心框架​</a:t>
            </a:r>
            <a:r>
              <a:rPr lang="zh-CN" altLang="en-US" sz="1200" b="0" i="0" dirty="0">
                <a:effectLst/>
                <a:latin typeface="inherit"/>
                <a:ea typeface="PingFang SC" panose="020B0400000000000000" pitchFamily="34" charset="-122"/>
              </a:rPr>
              <a:t>​：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​八种基本情绪​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​：快乐（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Joy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vs. 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悲伤（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Sadness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）、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信任（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Trust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vs. 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厌恶（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Disgust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）、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恐惧（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Fear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vs. 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愤怒（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Anger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）、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惊讶（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Surprise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vs. 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期待（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Anticipation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endParaRPr lang="en-US" altLang="zh-CN" sz="1200" b="0" i="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 algn="l" fontAlgn="base"/>
            <a:r>
              <a:rPr lang="zh-CN" altLang="en-US" sz="1200" b="0" i="0" u="sng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情绪驱动生存行为</a:t>
            </a:r>
            <a:r>
              <a:rPr lang="en-US" altLang="zh-CN" sz="1200" b="1" u="sng" dirty="0">
                <a:latin typeface="PingFang SC" panose="020B0400000000000000" pitchFamily="34" charset="-122"/>
                <a:ea typeface="PingFang SC" panose="020B0400000000000000" pitchFamily="34" charset="-122"/>
              </a:rPr>
              <a:t>,</a:t>
            </a:r>
            <a:r>
              <a:rPr lang="zh-CN" altLang="en-US" sz="1200" b="1" u="sng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1200" b="0" i="0" u="sng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细化情绪词汇提升自我认知与沟通能力</a:t>
            </a:r>
            <a:endParaRPr lang="zh-CN" altLang="en" sz="1200" b="0" i="0" u="sng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00F9559-E8BE-017E-0B9F-E8A3B9272DF8}"/>
              </a:ext>
            </a:extLst>
          </p:cNvPr>
          <p:cNvSpPr txBox="1"/>
          <p:nvPr/>
        </p:nvSpPr>
        <p:spPr>
          <a:xfrm>
            <a:off x="332510" y="319484"/>
            <a:ext cx="408138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一、埃克曼（</a:t>
            </a:r>
            <a:r>
              <a:rPr lang="en" altLang="zh-CN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Ekman</a:t>
            </a:r>
            <a:r>
              <a:rPr lang="zh-CN" altLang="en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的基本情感模型</a:t>
            </a:r>
          </a:p>
          <a:p>
            <a:pPr algn="l" fontAlgn="base"/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埃克曼的理论基于跨文化研究，提出人类存在 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​普遍且离散的基本情绪​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​，最初聚焦六种，后扩展至更多类型。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​核心情绪分类​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​原始六种​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1972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年）：快乐（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Joy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）、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悲伤（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Sadness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）、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愤怒（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Anger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）、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恐惧（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Fear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）、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厌恶（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Disgust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）、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惊讶（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Surprise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endParaRPr lang="en-US" altLang="zh-CN" sz="1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 algn="l" fontAlgn="base"/>
            <a:r>
              <a:rPr lang="zh-CN" altLang="en-US" sz="1200" b="0" i="0" u="sng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强调情绪的文化普适性与面部表情的关联性</a:t>
            </a:r>
            <a:endParaRPr lang="en-US" altLang="zh-CN" sz="1200" u="sng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EE3FD5C-CA93-EFAE-047F-AB25305F0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693392"/>
              </p:ext>
            </p:extLst>
          </p:nvPr>
        </p:nvGraphicFramePr>
        <p:xfrm>
          <a:off x="328155" y="4931316"/>
          <a:ext cx="3986809" cy="1274400"/>
        </p:xfrm>
        <a:graphic>
          <a:graphicData uri="http://schemas.openxmlformats.org/drawingml/2006/table">
            <a:tbl>
              <a:tblPr/>
              <a:tblGrid>
                <a:gridCol w="1328936">
                  <a:extLst>
                    <a:ext uri="{9D8B030D-6E8A-4147-A177-3AD203B41FA5}">
                      <a16:colId xmlns:a16="http://schemas.microsoft.com/office/drawing/2014/main" val="2673555311"/>
                    </a:ext>
                  </a:extLst>
                </a:gridCol>
                <a:gridCol w="780015">
                  <a:extLst>
                    <a:ext uri="{9D8B030D-6E8A-4147-A177-3AD203B41FA5}">
                      <a16:colId xmlns:a16="http://schemas.microsoft.com/office/drawing/2014/main" val="1567465585"/>
                    </a:ext>
                  </a:extLst>
                </a:gridCol>
                <a:gridCol w="1877858">
                  <a:extLst>
                    <a:ext uri="{9D8B030D-6E8A-4147-A177-3AD203B41FA5}">
                      <a16:colId xmlns:a16="http://schemas.microsoft.com/office/drawing/2014/main" val="32833262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​组合情绪​</a:t>
                      </a:r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​生成情绪​</a:t>
                      </a:r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​示例场景​</a:t>
                      </a:r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653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快乐 </a:t>
                      </a:r>
                      <a:r>
                        <a:rPr lang="en-US" altLang="zh-C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+ 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期待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乐观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计划旅行时的兴奋感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8870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信任 </a:t>
                      </a:r>
                      <a:r>
                        <a:rPr lang="en-US" altLang="zh-C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+ 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恐惧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屈服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面对权威时的顺从心态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449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惊讶 </a:t>
                      </a:r>
                      <a:r>
                        <a:rPr lang="en-US" altLang="zh-C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+ 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悲伤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失望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意外落选后的低落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325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厌恶 </a:t>
                      </a:r>
                      <a:r>
                        <a:rPr lang="en-US" altLang="zh-C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+ 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愤怒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蔑视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对不公行为的道德反感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19839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4AA5429D-B44C-5240-EFCF-AA553C72D67A}"/>
              </a:ext>
            </a:extLst>
          </p:cNvPr>
          <p:cNvSpPr txBox="1"/>
          <p:nvPr/>
        </p:nvSpPr>
        <p:spPr>
          <a:xfrm>
            <a:off x="5891876" y="233491"/>
            <a:ext cx="6106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贝叶斯分层广义线性模型</a:t>
            </a:r>
            <a:endParaRPr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EDB901-39F3-D713-43F2-0158230C802F}"/>
              </a:ext>
            </a:extLst>
          </p:cNvPr>
          <p:cNvSpPr txBox="1"/>
          <p:nvPr/>
        </p:nvSpPr>
        <p:spPr>
          <a:xfrm>
            <a:off x="6096000" y="509757"/>
            <a:ext cx="61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分析​</a:t>
            </a: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​诗歌情感表达与文学史变量间的复杂关系​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endParaRPr lang="zh-CN" altLang="en-US" sz="1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6308CE8-712E-F462-62FE-737296A4C3DC}"/>
              </a:ext>
            </a:extLst>
          </p:cNvPr>
          <p:cNvSpPr txBox="1"/>
          <p:nvPr/>
        </p:nvSpPr>
        <p:spPr>
          <a:xfrm>
            <a:off x="7017611" y="6446214"/>
            <a:ext cx="4274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zh-CN" altLang="en-US" sz="1600" b="0" i="0" dirty="0">
                <a:solidFill>
                  <a:schemeClr val="accent2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启发：统计多变量和情感之间的关系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DD1D9AD-CB63-7C0E-484F-E146E9C80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865" y="819300"/>
            <a:ext cx="3077241" cy="351149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28A82D0-0926-8D46-C569-81CE2FD85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106" y="819300"/>
            <a:ext cx="3986809" cy="521038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D819AAE-0849-D04A-FFFF-6D8E53076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510" y="4513057"/>
            <a:ext cx="3077242" cy="177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3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E8B4024-F10E-506C-5556-F37922896263}"/>
              </a:ext>
            </a:extLst>
          </p:cNvPr>
          <p:cNvSpPr txBox="1"/>
          <p:nvPr/>
        </p:nvSpPr>
        <p:spPr>
          <a:xfrm>
            <a:off x="0" y="7397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角色</a:t>
            </a:r>
            <a:r>
              <a:rPr lang="zh-CN" altLang="en-US" dirty="0"/>
              <a:t>会做什么？小说人物的具身代理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C8C605-8BF8-BABD-201B-B6502F2F0641}"/>
              </a:ext>
            </a:extLst>
          </p:cNvPr>
          <p:cNvSpPr txBox="1"/>
          <p:nvPr/>
        </p:nvSpPr>
        <p:spPr>
          <a:xfrm>
            <a:off x="12700" y="1035597"/>
            <a:ext cx="5588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研究目标​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/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通过​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​大规模文本分析​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​探究虚构人物的行为模式，挑战传统文学理论中“小说核心是心理描写”的假设（如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Zunshine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的“心理理论”），揭示​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​身体动作​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​（而非心理活动）才是虚构人物区别于非虚构叙事的核心特征。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6E0353-ADE7-1F48-90F8-D971F74768F3}"/>
              </a:ext>
            </a:extLst>
          </p:cNvPr>
          <p:cNvSpPr txBox="1"/>
          <p:nvPr/>
        </p:nvSpPr>
        <p:spPr>
          <a:xfrm>
            <a:off x="12700" y="2029245"/>
            <a:ext cx="60960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方法论创新​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/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1.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数据与工具​</a:t>
            </a: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​语料库​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CONLIT​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2,754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部当代英语散文（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2001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年后出版，含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12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种文体）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Hathi1M​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167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万页英语散文随机样本（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1800-2000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年）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​分析工具​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" altLang="zh-CN" sz="1200" b="1" i="0" dirty="0" err="1">
                <a:effectLst/>
                <a:latin typeface="inherit"/>
                <a:ea typeface="PingFang SC" panose="020B0400000000000000" pitchFamily="34" charset="-122"/>
              </a:rPr>
              <a:t>BookNLP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流水线​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​（专为文学文本优化）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步骤：人物识别 → 指代消解 → 主语定位 → 动作动词提取 → 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​超义原标注​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29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类动词标签，如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"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motion"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"cognition"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准确率：超义原标注整体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76%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，关键类别（身体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认知）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F1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值达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0.86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（表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algn="l" fontAlgn="base"/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2.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行为分类框架​</a:t>
            </a: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​具身动作​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Embodied Actions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）：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身体运动（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motion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）、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接触（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contact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）、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身体状态（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body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b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</a:br>
            <a:r>
              <a:rPr lang="zh-CN" altLang="en-US" sz="1200" b="0" i="1" dirty="0">
                <a:effectLst/>
                <a:latin typeface="inherit"/>
                <a:ea typeface="PingFang SC" panose="020B0400000000000000" pitchFamily="34" charset="-122"/>
              </a:rPr>
              <a:t>例：微笑、行走、触摸</a:t>
            </a:r>
            <a:endParaRPr lang="zh-CN" altLang="en-US" sz="1200" b="0" i="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​认知动作​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Cognitive Actions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）：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思考（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cognition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）、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情感（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emotion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b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</a:br>
            <a:r>
              <a:rPr lang="zh-CN" altLang="en-US" sz="1200" b="0" i="1" dirty="0">
                <a:effectLst/>
                <a:latin typeface="inherit"/>
                <a:ea typeface="PingFang SC" panose="020B0400000000000000" pitchFamily="34" charset="-122"/>
              </a:rPr>
              <a:t>例：思考、希望、爱</a:t>
            </a:r>
            <a:endParaRPr lang="zh-CN" altLang="en-US" sz="1200" b="0" i="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​验证​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​：人工标注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500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个动词样本，组间一致性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Fleiss' </a:t>
            </a:r>
            <a:r>
              <a:rPr lang="el-GR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κ=0.813</a:t>
            </a:r>
            <a:r>
              <a:rPr lang="zh-CN" altLang="el-GR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证明分类可靠</a:t>
            </a:r>
          </a:p>
          <a:p>
            <a:pPr algn="l" fontAlgn="base"/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3.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统计方法​</a:t>
            </a: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​差异度量​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​：邓宁对数似然比（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Dunning's log-likelihood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量化虚构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非虚构行为差异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​效应量​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Cohen's d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评估文体影响力（如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d=1.82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表示具身动作在小说中极显著）</a:t>
            </a:r>
          </a:p>
          <a:p>
            <a:br>
              <a:rPr lang="zh-CN" altLang="en-US" sz="1200" dirty="0"/>
            </a:br>
            <a:endParaRPr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D37BEE-CE3B-F7F4-8E27-B8CAFB79EDC8}"/>
              </a:ext>
            </a:extLst>
          </p:cNvPr>
          <p:cNvSpPr txBox="1"/>
          <p:nvPr/>
        </p:nvSpPr>
        <p:spPr>
          <a:xfrm>
            <a:off x="6070600" y="4444762"/>
            <a:ext cx="570230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理论贡献​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​提出“具身代理”模型​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  <a:b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</a:b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虚构人物本质是​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​身体化的行动者​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embodied agents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），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其行为通过身体与空间交互传递心理状态。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​修正文学价值论​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  <a:b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</a:b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小说价值在于模拟​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​具身认知​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embodied cognition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——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思维产生于身体与环境的互动，而非抽象推理。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​方法论启示​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  <a:b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</a:b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需开发新标注框架（如结合动作、环境、对话）量化“心理深度”（图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69D0E07-141B-BB96-6DC7-DFE950A5EDBD}"/>
              </a:ext>
            </a:extLst>
          </p:cNvPr>
          <p:cNvSpPr txBox="1"/>
          <p:nvPr/>
        </p:nvSpPr>
        <p:spPr>
          <a:xfrm>
            <a:off x="6070600" y="655956"/>
            <a:ext cx="59944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核心发现​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/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1.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虚构人物的核心特征：身体主导​</a:t>
            </a: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​高频具身动作​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​：虚构叙事中占比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47.3%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（非虚构仅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28.1%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），效应量​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d=1.82​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图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​最显著行为​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​（表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）：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接触（如站立、坐下）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: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G2=+116,743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虚构最显著）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身体动作（如微笑）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: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G2=+47,340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感知（如看见）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: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G2=+39,404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认知无差异​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​：虚构与非虚构的思考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情感动作频率接近（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d=-0.17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algn="l" fontAlgn="base"/>
            <a:r>
              <a:rPr lang="en" altLang="zh-CN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​2.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跨文体与历史趋势​</a:t>
            </a: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​文体差异​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​（图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）：</a:t>
            </a:r>
            <a:b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</a:b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言情小说具身动作最多（比科幻高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21%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），第一人称叙事比第三人称多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5%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​历史演变​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​（图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4-5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）：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1800-2000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年：小说中具身动作增长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50%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（运动类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+46%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，身体类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+58%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认知动作保持稳定（仅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+3%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algn="l" fontAlgn="base"/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3.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对“心理理论”的挑战​</a:t>
            </a: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传统观点：小说通过复杂心理描写培养读者“心理理解能力”（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Theory of Mind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本文反证​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​：虚构人物通过​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​身体与环境互动​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​传递心理状态（如“微笑”隐含喜悦，“颤抖”暗示恐惧），而非直接描写内心（图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21E63CF-9461-1FF4-D30C-266A8E9DBD4C}"/>
              </a:ext>
            </a:extLst>
          </p:cNvPr>
          <p:cNvSpPr txBox="1"/>
          <p:nvPr/>
        </p:nvSpPr>
        <p:spPr>
          <a:xfrm>
            <a:off x="12700" y="395945"/>
            <a:ext cx="69583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000000"/>
                </a:solidFill>
                <a:effectLst/>
                <a:latin typeface="FiraSans-Medium"/>
              </a:rPr>
              <a:t>What Do Characters Do? </a:t>
            </a:r>
            <a:r>
              <a:rPr lang="en" altLang="zh-CN" dirty="0">
                <a:solidFill>
                  <a:srgbClr val="000000"/>
                </a:solidFill>
                <a:effectLst/>
                <a:latin typeface="FiraSans-Regular"/>
              </a:rPr>
              <a:t>The Embodied Agency of Fictional Characters</a:t>
            </a:r>
            <a:endParaRPr lang="en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DC75863-1A63-C140-B83E-E765B52557AF}"/>
              </a:ext>
            </a:extLst>
          </p:cNvPr>
          <p:cNvSpPr txBox="1"/>
          <p:nvPr/>
        </p:nvSpPr>
        <p:spPr>
          <a:xfrm>
            <a:off x="12700" y="5798075"/>
            <a:ext cx="2392822" cy="367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虚构与非虚构：小说 </a:t>
            </a:r>
            <a:r>
              <a:rPr lang="en-US" altLang="zh-CN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or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 散文</a:t>
            </a:r>
            <a:endParaRPr lang="zh-CN" altLang="en-US" sz="12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5394AD6-5DF7-E6E8-BC39-0D2AF0C9A391}"/>
              </a:ext>
            </a:extLst>
          </p:cNvPr>
          <p:cNvGrpSpPr/>
          <p:nvPr/>
        </p:nvGrpSpPr>
        <p:grpSpPr>
          <a:xfrm>
            <a:off x="142917" y="-609270"/>
            <a:ext cx="3320479" cy="1038951"/>
            <a:chOff x="1386" y="-239"/>
            <a:chExt cx="5229" cy="1636"/>
          </a:xfrm>
        </p:grpSpPr>
        <p:sp>
          <p:nvSpPr>
            <p:cNvPr id="4" name="TextBox 113">
              <a:extLst>
                <a:ext uri="{FF2B5EF4-FFF2-40B4-BE49-F238E27FC236}">
                  <a16:creationId xmlns:a16="http://schemas.microsoft.com/office/drawing/2014/main" id="{1E386FF7-4D4A-F3EE-6B67-C0896F18F08E}"/>
                </a:ext>
              </a:extLst>
            </p:cNvPr>
            <p:cNvSpPr txBox="1"/>
            <p:nvPr/>
          </p:nvSpPr>
          <p:spPr>
            <a:xfrm>
              <a:off x="2327" y="-239"/>
              <a:ext cx="4288" cy="1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920"/>
                </a:lnSpc>
              </a:pPr>
              <a:r>
                <a:rPr lang="zh-CN" altLang="en-US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计算文学相关论文 </a:t>
              </a:r>
              <a:r>
                <a:rPr lang="en-US" altLang="zh-CN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4</a:t>
              </a:r>
              <a:endParaRPr lang="zh-CN" altLang="en-US" sz="2000" dirty="0">
                <a:solidFill>
                  <a:srgbClr val="004AA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pic>
          <p:nvPicPr>
            <p:cNvPr id="6" name="图片 136" descr="仅校徽">
              <a:extLst>
                <a:ext uri="{FF2B5EF4-FFF2-40B4-BE49-F238E27FC236}">
                  <a16:creationId xmlns:a16="http://schemas.microsoft.com/office/drawing/2014/main" id="{97C18DC2-278A-4BDB-CB21-E43409CFB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6" y="782"/>
              <a:ext cx="615" cy="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1439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8EE7E36-62CF-E58E-411A-A540711F8DD5}"/>
              </a:ext>
            </a:extLst>
          </p:cNvPr>
          <p:cNvGraphicFramePr>
            <a:graphicFrameLocks noGrp="1"/>
          </p:cNvGraphicFramePr>
          <p:nvPr/>
        </p:nvGraphicFramePr>
        <p:xfrm>
          <a:off x="102549" y="322903"/>
          <a:ext cx="5477855" cy="6415456"/>
        </p:xfrm>
        <a:graphic>
          <a:graphicData uri="http://schemas.openxmlformats.org/drawingml/2006/table">
            <a:tbl>
              <a:tblPr/>
              <a:tblGrid>
                <a:gridCol w="772971">
                  <a:extLst>
                    <a:ext uri="{9D8B030D-6E8A-4147-A177-3AD203B41FA5}">
                      <a16:colId xmlns:a16="http://schemas.microsoft.com/office/drawing/2014/main" val="1787250825"/>
                    </a:ext>
                  </a:extLst>
                </a:gridCol>
                <a:gridCol w="936188">
                  <a:extLst>
                    <a:ext uri="{9D8B030D-6E8A-4147-A177-3AD203B41FA5}">
                      <a16:colId xmlns:a16="http://schemas.microsoft.com/office/drawing/2014/main" val="3963869905"/>
                    </a:ext>
                  </a:extLst>
                </a:gridCol>
                <a:gridCol w="3067941">
                  <a:extLst>
                    <a:ext uri="{9D8B030D-6E8A-4147-A177-3AD203B41FA5}">
                      <a16:colId xmlns:a16="http://schemas.microsoft.com/office/drawing/2014/main" val="3517109694"/>
                    </a:ext>
                  </a:extLst>
                </a:gridCol>
                <a:gridCol w="700755">
                  <a:extLst>
                    <a:ext uri="{9D8B030D-6E8A-4147-A177-3AD203B41FA5}">
                      <a16:colId xmlns:a16="http://schemas.microsoft.com/office/drawing/2014/main" val="513577983"/>
                    </a:ext>
                  </a:extLst>
                </a:gridCol>
              </a:tblGrid>
              <a:tr h="7745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类别​</a:t>
                      </a:r>
                      <a:r>
                        <a:rPr lang="zh-CN" altLang="en-US" sz="1200" b="1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​英文标签​</a:t>
                      </a:r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​典型动词示例​</a:t>
                      </a:r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​论文中是否出现​</a:t>
                      </a:r>
                      <a:r>
                        <a:rPr lang="zh-CN" altLang="en-US" sz="12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426599"/>
                  </a:ext>
                </a:extLst>
              </a:tr>
              <a:tr h="1619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​身体动作​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body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smile（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微笑）、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laugh（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笑）、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wear（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穿戴）、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sleep（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睡觉）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✓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889119"/>
                  </a:ext>
                </a:extLst>
              </a:tr>
              <a:tr h="1619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​情感​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emotion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want（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想要）、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like（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喜欢）、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love（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爱）、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hope（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希望）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✓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646296"/>
                  </a:ext>
                </a:extLst>
              </a:tr>
              <a:tr h="1619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​状态变化​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change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start（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开始）、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die（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死亡）、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become（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成为）、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grow（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生长）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✓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545643"/>
                  </a:ext>
                </a:extLst>
              </a:tr>
              <a:tr h="1619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​移动​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motion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go（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去）、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walk（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走）、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turn（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转身）、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leave（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离开）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✓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147785"/>
                  </a:ext>
                </a:extLst>
              </a:tr>
              <a:tr h="2041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​认知​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cognition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know（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知道）、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think（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思考）、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remember（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记得）、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believe（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相信）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✓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2639"/>
                  </a:ext>
                </a:extLst>
              </a:tr>
              <a:tr h="1619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​感知​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perception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see（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看见）、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look（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看）、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hear（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听见）、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feel（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感觉）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✓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452645"/>
                  </a:ext>
                </a:extLst>
              </a:tr>
              <a:tr h="1619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​交流​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communication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say（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说）、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ask（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问）、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tell（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告诉）、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call（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呼叫）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✓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972144"/>
                  </a:ext>
                </a:extLst>
              </a:tr>
              <a:tr h="1619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​持有​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possession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have（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有）、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get（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得到）、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give（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给予）、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lose（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失去）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✓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496186"/>
                  </a:ext>
                </a:extLst>
              </a:tr>
              <a:tr h="1619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​竞争​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competition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fight（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战斗）、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play（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玩）、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win（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赢）、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shoot（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射击）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✓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353557"/>
                  </a:ext>
                </a:extLst>
              </a:tr>
              <a:tr h="1619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​社会活动​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social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do（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做）、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try（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尝试）、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work（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工作）、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help（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帮助）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✓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431829"/>
                  </a:ext>
                </a:extLst>
              </a:tr>
              <a:tr h="1619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​消费​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consumption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eat（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吃）、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drink（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喝）、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use（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使用）、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need（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需要）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✓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294938"/>
                  </a:ext>
                </a:extLst>
              </a:tr>
              <a:tr h="1619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​静态状态​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stative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be（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是）、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keep（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保持）、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wait（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等待）、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live（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生活）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✓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153609"/>
                  </a:ext>
                </a:extLst>
              </a:tr>
              <a:tr h="1619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​接触​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contact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stand（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站立）、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sit（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坐）、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put（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放置）、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touch（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触摸）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✓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207629"/>
                  </a:ext>
                </a:extLst>
              </a:tr>
              <a:tr h="1619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​天气现象​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weather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rain（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下雨）、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snow（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下雪）、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blow（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吹）、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burn（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燃烧）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✓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27821"/>
                  </a:ext>
                </a:extLst>
              </a:tr>
              <a:tr h="1619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​创造​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creation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make（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制造）、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write（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写）、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build（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建造）、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create（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创造）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✓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640864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2F9E4B7-E0C8-6ECD-1AA7-E3551F123F1B}"/>
              </a:ext>
            </a:extLst>
          </p:cNvPr>
          <p:cNvGraphicFramePr>
            <a:graphicFrameLocks noGrp="1"/>
          </p:cNvGraphicFramePr>
          <p:nvPr/>
        </p:nvGraphicFramePr>
        <p:xfrm>
          <a:off x="5764968" y="2587875"/>
          <a:ext cx="5880101" cy="4150484"/>
        </p:xfrm>
        <a:graphic>
          <a:graphicData uri="http://schemas.openxmlformats.org/drawingml/2006/table">
            <a:tbl>
              <a:tblPr/>
              <a:tblGrid>
                <a:gridCol w="1297911">
                  <a:extLst>
                    <a:ext uri="{9D8B030D-6E8A-4147-A177-3AD203B41FA5}">
                      <a16:colId xmlns:a16="http://schemas.microsoft.com/office/drawing/2014/main" val="3137882130"/>
                    </a:ext>
                  </a:extLst>
                </a:gridCol>
                <a:gridCol w="1557493">
                  <a:extLst>
                    <a:ext uri="{9D8B030D-6E8A-4147-A177-3AD203B41FA5}">
                      <a16:colId xmlns:a16="http://schemas.microsoft.com/office/drawing/2014/main" val="2070990631"/>
                    </a:ext>
                  </a:extLst>
                </a:gridCol>
                <a:gridCol w="2358812">
                  <a:extLst>
                    <a:ext uri="{9D8B030D-6E8A-4147-A177-3AD203B41FA5}">
                      <a16:colId xmlns:a16="http://schemas.microsoft.com/office/drawing/2014/main" val="3725880762"/>
                    </a:ext>
                  </a:extLst>
                </a:gridCol>
                <a:gridCol w="665885">
                  <a:extLst>
                    <a:ext uri="{9D8B030D-6E8A-4147-A177-3AD203B41FA5}">
                      <a16:colId xmlns:a16="http://schemas.microsoft.com/office/drawing/2014/main" val="3388799784"/>
                    </a:ext>
                  </a:extLst>
                </a:gridCol>
              </a:tblGrid>
              <a:tr h="1619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​存在​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existence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exist（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存在）、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appear（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出现）、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disappear（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消失）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✗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681034"/>
                  </a:ext>
                </a:extLst>
              </a:tr>
              <a:tr h="1619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​位置​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location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contain（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包含）、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cover（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覆盖）、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fill（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填充）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✗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680551"/>
                  </a:ext>
                </a:extLst>
              </a:tr>
              <a:tr h="1619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​量度​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quantity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weigh（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称重）、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measure（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测量）、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cost（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花费）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✗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284354"/>
                  </a:ext>
                </a:extLst>
              </a:tr>
              <a:tr h="1196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​时间​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time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begin（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开始）、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end（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结束）、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last（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持续）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✗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125157"/>
                  </a:ext>
                </a:extLst>
              </a:tr>
              <a:tr h="1619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​因果关系​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causation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cause（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引起）、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allow（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允许）、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prevent（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阻止）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✗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47208"/>
                  </a:ext>
                </a:extLst>
              </a:tr>
              <a:tr h="1196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​感知描述​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perception_body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taste（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品尝）、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smell（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闻）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✗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609029"/>
                  </a:ext>
                </a:extLst>
              </a:tr>
              <a:tr h="1196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​身体内部​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body_internal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breathe（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呼吸）、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bleed（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流血）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✗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5249"/>
                  </a:ext>
                </a:extLst>
              </a:tr>
              <a:tr h="1196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​移动方式​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motion_directional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rise（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上升）、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fall（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落下）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✗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633083"/>
                  </a:ext>
                </a:extLst>
              </a:tr>
              <a:tr h="1196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​社会关系​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social_relation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marry（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结婚）、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divorce（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离婚）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✗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27592"/>
                  </a:ext>
                </a:extLst>
              </a:tr>
              <a:tr h="1196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​认知过程​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cognition_epistemic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doubt（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怀疑）、</a:t>
                      </a:r>
                      <a:r>
                        <a:rPr lang="en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prove（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证明）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✗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992818"/>
                  </a:ext>
                </a:extLst>
              </a:tr>
              <a:tr h="1196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​情感表达​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emotion_expression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cry（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哭）、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sigh（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叹气）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✗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976337"/>
                  </a:ext>
                </a:extLst>
              </a:tr>
              <a:tr h="1196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​言语行为​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communication_speech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whisper（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低语）、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shout（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喊叫）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✗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281816"/>
                  </a:ext>
                </a:extLst>
              </a:tr>
              <a:tr h="7745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​持有转移​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possession_transfer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buy（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买）、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sell（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卖）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✗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261286"/>
                  </a:ext>
                </a:extLst>
              </a:tr>
              <a:tr h="1196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​天气影响​</a:t>
                      </a:r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23470" marR="23470" marT="17603" marB="1760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weather_atmospheric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freeze（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冻结）、</a:t>
                      </a:r>
                      <a:r>
                        <a:rPr lang="en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melt（</a:t>
                      </a:r>
                      <a:r>
                        <a:rPr lang="zh-CN" altLang="en-US" sz="12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融化）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✗</a:t>
                      </a:r>
                    </a:p>
                  </a:txBody>
                  <a:tcPr marL="23470" marR="23470" marT="17603" marB="1760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813477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27A791C3-4E95-5D27-2DB0-B8A916661EB1}"/>
              </a:ext>
            </a:extLst>
          </p:cNvPr>
          <p:cNvSpPr txBox="1"/>
          <p:nvPr/>
        </p:nvSpPr>
        <p:spPr>
          <a:xfrm>
            <a:off x="0" y="0"/>
            <a:ext cx="3819525" cy="388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  <a:spcBef>
                <a:spcPts val="1200"/>
              </a:spcBef>
              <a:spcAft>
                <a:spcPts val="600"/>
              </a:spcAft>
            </a:pPr>
            <a:r>
              <a:rPr lang="en" altLang="zh-CN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" altLang="zh-CN" b="1" i="0" dirty="0" err="1">
                <a:effectLst/>
                <a:latin typeface="inherit"/>
                <a:ea typeface="PingFang SC" panose="020B0400000000000000" pitchFamily="34" charset="-122"/>
              </a:rPr>
              <a:t>BookNLP</a:t>
            </a:r>
            <a:r>
              <a:rPr lang="en" altLang="zh-CN" b="1" i="0" dirty="0">
                <a:effectLst/>
                <a:latin typeface="inherit"/>
                <a:ea typeface="PingFang SC" panose="020B0400000000000000" pitchFamily="34" charset="-122"/>
              </a:rPr>
              <a:t> </a:t>
            </a:r>
            <a:r>
              <a:rPr lang="zh-CN" altLang="en-US" b="1" i="0" dirty="0">
                <a:effectLst/>
                <a:latin typeface="inherit"/>
                <a:ea typeface="PingFang SC" panose="020B0400000000000000" pitchFamily="34" charset="-122"/>
              </a:rPr>
              <a:t>动词超义原标签（</a:t>
            </a:r>
            <a:r>
              <a:rPr lang="en-US" altLang="zh-CN" b="1" i="0" dirty="0">
                <a:effectLst/>
                <a:latin typeface="inherit"/>
                <a:ea typeface="PingFang SC" panose="020B0400000000000000" pitchFamily="34" charset="-122"/>
              </a:rPr>
              <a:t>29</a:t>
            </a:r>
            <a:r>
              <a:rPr lang="zh-CN" altLang="en-US" b="1" i="0" dirty="0">
                <a:effectLst/>
                <a:latin typeface="inherit"/>
                <a:ea typeface="PingFang SC" panose="020B0400000000000000" pitchFamily="34" charset="-122"/>
              </a:rPr>
              <a:t>类）​</a:t>
            </a:r>
            <a:endParaRPr lang="zh-CN" altLang="en-US" b="1" i="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7C38374-090E-820E-F198-464CEB035A4E}"/>
              </a:ext>
            </a:extLst>
          </p:cNvPr>
          <p:cNvSpPr txBox="1"/>
          <p:nvPr/>
        </p:nvSpPr>
        <p:spPr>
          <a:xfrm>
            <a:off x="6300542" y="219612"/>
            <a:ext cx="4274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zh-CN" altLang="en-US" sz="1600" b="0" i="0" dirty="0">
                <a:solidFill>
                  <a:schemeClr val="accent2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启发：研究不同角色类型行为统计</a:t>
            </a:r>
          </a:p>
        </p:txBody>
      </p:sp>
    </p:spTree>
    <p:extLst>
      <p:ext uri="{BB962C8B-B14F-4D97-AF65-F5344CB8AC3E}">
        <p14:creationId xmlns:p14="http://schemas.microsoft.com/office/powerpoint/2010/main" val="390829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7D0203B-8B14-C354-4F33-4D0D0FD2A124}"/>
              </a:ext>
            </a:extLst>
          </p:cNvPr>
          <p:cNvSpPr txBox="1"/>
          <p:nvPr/>
        </p:nvSpPr>
        <p:spPr>
          <a:xfrm>
            <a:off x="-25400" y="463734"/>
            <a:ext cx="1290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Repetition and Innovation in Dramatic Texts: An Attempt to Measure the Degree of Novelty in Character's Speech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405538-5D34-933C-E3BA-2896832BA6F3}"/>
              </a:ext>
            </a:extLst>
          </p:cNvPr>
          <p:cNvSpPr txBox="1"/>
          <p:nvPr/>
        </p:nvSpPr>
        <p:spPr>
          <a:xfrm>
            <a:off x="-25400" y="821424"/>
            <a:ext cx="647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戏剧文本中的重复与创新：衡量</a:t>
            </a:r>
            <a:r>
              <a:rPr lang="zh-CN" altLang="en-US" dirty="0">
                <a:solidFill>
                  <a:srgbClr val="FF0000"/>
                </a:solidFill>
              </a:rPr>
              <a:t>人物言语</a:t>
            </a:r>
            <a:r>
              <a:rPr lang="zh-CN" altLang="en-US" dirty="0"/>
              <a:t>新意程度的尝试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10EBFF-6B1D-A9CC-7DA9-3578C9F52ADA}"/>
              </a:ext>
            </a:extLst>
          </p:cNvPr>
          <p:cNvSpPr txBox="1"/>
          <p:nvPr/>
        </p:nvSpPr>
        <p:spPr>
          <a:xfrm>
            <a:off x="0" y="1108118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研究目标​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/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通过​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​句嵌入技术​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​量化莎士比亚戏剧人物台词的创新性（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Innovation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与重复性（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Repetition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），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揭示人物在戏剧信息流中的功能差异，并构建新型人物关系网络。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B9E498-779C-C985-E2FD-58DEFAFAD986}"/>
              </a:ext>
            </a:extLst>
          </p:cNvPr>
          <p:cNvSpPr txBox="1"/>
          <p:nvPr/>
        </p:nvSpPr>
        <p:spPr>
          <a:xfrm>
            <a:off x="19051" y="1814058"/>
            <a:ext cx="57531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方法论创新​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/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1.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核心指标：最大余弦相似度（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MCS</a:t>
            </a:r>
            <a:r>
              <a:rPr lang="zh-CN" altLang="en" sz="1200" b="1" i="0" dirty="0">
                <a:effectLst/>
                <a:latin typeface="inherit"/>
                <a:ea typeface="PingFang SC" panose="020B0400000000000000" pitchFamily="34" charset="-122"/>
              </a:rPr>
              <a:t>）​</a:t>
            </a:r>
            <a:r>
              <a:rPr lang="en" altLang="zh-CN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技术基础​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​：使用 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SBERT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模型​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all-MiniLM-L6-v2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生成句子嵌入向量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​计算逻辑​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  <a:b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</a:b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对目标角色的每句台词，计算其与​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​源角色所有先前台词​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​的余弦相似度，取​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​最大值​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​作为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MCS 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值</a:t>
            </a:r>
            <a:b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</a:b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→ </a:t>
            </a:r>
            <a:r>
              <a:rPr lang="zh-CN" altLang="en-US" sz="1200" b="0" i="1" dirty="0">
                <a:effectLst/>
                <a:latin typeface="inherit"/>
                <a:ea typeface="PingFang SC" panose="020B0400000000000000" pitchFamily="34" charset="-122"/>
              </a:rPr>
              <a:t>低 </a:t>
            </a:r>
            <a:r>
              <a:rPr lang="en" altLang="zh-CN" sz="1200" b="0" i="1" dirty="0">
                <a:effectLst/>
                <a:latin typeface="inherit"/>
                <a:ea typeface="PingFang SC" panose="020B0400000000000000" pitchFamily="34" charset="-122"/>
              </a:rPr>
              <a:t>MCS = </a:t>
            </a:r>
            <a:r>
              <a:rPr lang="zh-CN" altLang="en-US" sz="1200" b="0" i="1" dirty="0">
                <a:effectLst/>
                <a:latin typeface="inherit"/>
                <a:ea typeface="PingFang SC" panose="020B0400000000000000" pitchFamily="34" charset="-122"/>
              </a:rPr>
              <a:t>高创新性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（台词语义新颖）</a:t>
            </a:r>
            <a:b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</a:b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→ </a:t>
            </a:r>
            <a:r>
              <a:rPr lang="zh-CN" altLang="en-US" sz="1200" b="0" i="1" dirty="0">
                <a:effectLst/>
                <a:latin typeface="inherit"/>
                <a:ea typeface="PingFang SC" panose="020B0400000000000000" pitchFamily="34" charset="-122"/>
              </a:rPr>
              <a:t>高 </a:t>
            </a:r>
            <a:r>
              <a:rPr lang="en" altLang="zh-CN" sz="1200" b="0" i="1" dirty="0">
                <a:effectLst/>
                <a:latin typeface="inherit"/>
                <a:ea typeface="PingFang SC" panose="020B0400000000000000" pitchFamily="34" charset="-122"/>
              </a:rPr>
              <a:t>MCS = </a:t>
            </a:r>
            <a:r>
              <a:rPr lang="zh-CN" altLang="en-US" sz="1200" b="0" i="1" dirty="0">
                <a:effectLst/>
                <a:latin typeface="inherit"/>
                <a:ea typeface="PingFang SC" panose="020B0400000000000000" pitchFamily="34" charset="-122"/>
              </a:rPr>
              <a:t>高重复性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（台词语义相似）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​数据处理​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过滤短句（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&lt;4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词，如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"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Yes, sir"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按幕（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act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加权校正时序偏差（图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algn="l" fontAlgn="base"/>
            <a:r>
              <a:rPr lang="en" altLang="zh-CN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​2.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人物网络构建​</a:t>
            </a: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​节点关系​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​：箭头从 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​创新者（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Source</a:t>
            </a:r>
            <a:r>
              <a:rPr lang="zh-CN" altLang="en" sz="1200" b="1" i="0" dirty="0">
                <a:effectLst/>
                <a:latin typeface="inherit"/>
                <a:ea typeface="PingFang SC" panose="020B0400000000000000" pitchFamily="34" charset="-122"/>
              </a:rPr>
              <a:t>）​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 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指向 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​重复者（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Target</a:t>
            </a:r>
            <a:r>
              <a:rPr lang="zh-CN" altLang="en" sz="1200" b="1" i="0" dirty="0">
                <a:effectLst/>
                <a:latin typeface="inherit"/>
                <a:ea typeface="PingFang SC" panose="020B0400000000000000" pitchFamily="34" charset="-122"/>
              </a:rPr>
              <a:t>）​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边权重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= 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平均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MCS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值越大表示重复性越强）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节点大小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= 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角色作为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Source 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的频率（创新性得分）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​网络特性​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使用 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ForceAtlas2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算法​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​布局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揭示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"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谁重复谁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"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的层级关系（图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algn="l" fontAlgn="base"/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3.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语料与验证​</a:t>
            </a: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​数据来源​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​：莎士比亚戏剧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TEI-XML 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语料库（</a:t>
            </a:r>
            <a:r>
              <a:rPr lang="en" altLang="zh-CN" sz="1200" b="0" i="0" dirty="0" err="1">
                <a:solidFill>
                  <a:srgbClr val="1485EE"/>
                </a:solidFill>
                <a:effectLst/>
                <a:latin typeface="inherit"/>
                <a:ea typeface="PingFang SC" panose="020B0400000000000000" pitchFamily="34" charset="-122"/>
              </a:rPr>
              <a:t>DraCor</a:t>
            </a: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人工验证​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标注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500 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组句子对，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Fleiss' </a:t>
            </a:r>
            <a:r>
              <a:rPr lang="el-GR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κ = 0.813</a:t>
            </a:r>
            <a:r>
              <a:rPr lang="zh-CN" altLang="el-GR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高一致性）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定性分析极端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MCS 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值句子（表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1-5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br>
              <a:rPr lang="zh-CN" altLang="en-US" sz="1200" dirty="0"/>
            </a:b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8925E1C-7516-7DBA-DECF-90D2C75BBE06}"/>
              </a:ext>
            </a:extLst>
          </p:cNvPr>
          <p:cNvSpPr txBox="1"/>
          <p:nvPr/>
        </p:nvSpPr>
        <p:spPr>
          <a:xfrm>
            <a:off x="5791202" y="1108118"/>
            <a:ext cx="64897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核心发现​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/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1.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创新性角色的两种类型​</a:t>
            </a:r>
            <a:endParaRPr lang="zh-CN" altLang="en-US" sz="1200" b="1" i="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D14CF76D-7046-40A3-D8F2-06E41BE77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872852"/>
              </p:ext>
            </p:extLst>
          </p:nvPr>
        </p:nvGraphicFramePr>
        <p:xfrm>
          <a:off x="5791202" y="1736693"/>
          <a:ext cx="6096000" cy="978000"/>
        </p:xfrm>
        <a:graphic>
          <a:graphicData uri="http://schemas.openxmlformats.org/drawingml/2006/table">
            <a:tbl>
              <a:tblPr/>
              <a:tblGrid>
                <a:gridCol w="1052723">
                  <a:extLst>
                    <a:ext uri="{9D8B030D-6E8A-4147-A177-3AD203B41FA5}">
                      <a16:colId xmlns:a16="http://schemas.microsoft.com/office/drawing/2014/main" val="2102805412"/>
                    </a:ext>
                  </a:extLst>
                </a:gridCol>
                <a:gridCol w="1995277">
                  <a:extLst>
                    <a:ext uri="{9D8B030D-6E8A-4147-A177-3AD203B41FA5}">
                      <a16:colId xmlns:a16="http://schemas.microsoft.com/office/drawing/2014/main" val="519339556"/>
                    </a:ext>
                  </a:extLst>
                </a:gridCol>
                <a:gridCol w="1750458">
                  <a:extLst>
                    <a:ext uri="{9D8B030D-6E8A-4147-A177-3AD203B41FA5}">
                      <a16:colId xmlns:a16="http://schemas.microsoft.com/office/drawing/2014/main" val="181140797"/>
                    </a:ext>
                  </a:extLst>
                </a:gridCol>
                <a:gridCol w="1297542">
                  <a:extLst>
                    <a:ext uri="{9D8B030D-6E8A-4147-A177-3AD203B41FA5}">
                      <a16:colId xmlns:a16="http://schemas.microsoft.com/office/drawing/2014/main" val="14342269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​类型​</a:t>
                      </a:r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​代表角色​</a:t>
                      </a:r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​低 </a:t>
                      </a:r>
                      <a:r>
                        <a:rPr lang="en" sz="10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MCS </a:t>
                      </a:r>
                      <a:r>
                        <a:rPr lang="zh-CN" altLang="en-US" sz="10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台词特征​</a:t>
                      </a:r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​功能​</a:t>
                      </a:r>
                      <a:r>
                        <a:rPr lang="zh-CN" altLang="en-US" sz="1000" b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296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​事件报告型​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霍拉旭（</a:t>
                      </a:r>
                      <a:r>
                        <a:rPr lang="en-US" altLang="zh-CN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《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哈姆雷特</a:t>
                      </a:r>
                      <a:r>
                        <a:rPr lang="en-US" altLang="zh-CN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》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）</a:t>
                      </a:r>
                      <a:b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</a:b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卡西乌斯（</a:t>
                      </a:r>
                      <a:r>
                        <a:rPr lang="en-US" altLang="zh-CN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《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凯撒大帝</a:t>
                      </a:r>
                      <a:r>
                        <a:rPr lang="en-US" altLang="zh-CN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》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）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描述具体事件</a:t>
                      </a:r>
                      <a:b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</a:br>
                      <a:r>
                        <a:rPr lang="zh-CN" altLang="en-US" sz="1000" b="0" i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例：</a:t>
                      </a:r>
                      <a:r>
                        <a:rPr lang="en-US" altLang="zh-CN" sz="1000" b="0" i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"</a:t>
                      </a:r>
                      <a:r>
                        <a:rPr lang="zh-CN" altLang="en-US" sz="1000" b="0" i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钟敲了三下</a:t>
                      </a:r>
                      <a:r>
                        <a:rPr lang="en-US" altLang="zh-CN" sz="1000" b="0" i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"</a:t>
                      </a:r>
                      <a:endParaRPr lang="zh-CN" altLang="en-US" sz="1000" b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推动情节发展</a:t>
                      </a:r>
                      <a:b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</a:b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连接不同场景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546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0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​表达方式型​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36000" marR="36000" marT="36000" marB="360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哈姆雷特（</a:t>
                      </a:r>
                      <a:r>
                        <a:rPr lang="en-US" altLang="zh-CN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《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哈姆雷特</a:t>
                      </a:r>
                      <a:r>
                        <a:rPr lang="en-US" altLang="zh-CN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》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）</a:t>
                      </a:r>
                      <a:b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</a:b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赫米娅（</a:t>
                      </a:r>
                      <a:r>
                        <a:rPr lang="en-US" altLang="zh-CN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《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仲夏夜之梦</a:t>
                      </a:r>
                      <a:r>
                        <a:rPr lang="en-US" altLang="zh-CN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》</a:t>
                      </a:r>
                      <a:r>
                        <a:rPr lang="zh-CN" altLang="en-US" sz="10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）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表达怀疑</a:t>
                      </a:r>
                      <a:r>
                        <a:rPr lang="en-US" altLang="zh-CN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/</a:t>
                      </a:r>
                      <a:r>
                        <a:rPr lang="zh-CN" altLang="en-US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情感</a:t>
                      </a:r>
                      <a:r>
                        <a:rPr lang="en-US" altLang="zh-CN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/</a:t>
                      </a:r>
                      <a:r>
                        <a:rPr lang="zh-CN" altLang="en-US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抽象隐喻</a:t>
                      </a:r>
                      <a:br>
                        <a:rPr lang="zh-CN" altLang="en-US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</a:br>
                      <a:r>
                        <a:rPr lang="zh-CN" altLang="en-US" sz="1000" b="0" i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例：</a:t>
                      </a:r>
                      <a:r>
                        <a:rPr lang="en-US" altLang="zh-CN" sz="1000" b="0" i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"</a:t>
                      </a:r>
                      <a:r>
                        <a:rPr lang="zh-CN" altLang="en-US" sz="1000" b="0" i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时间脱节了</a:t>
                      </a:r>
                      <a:r>
                        <a:rPr lang="en-US" altLang="zh-CN" sz="1000" b="0" i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"</a:t>
                      </a:r>
                      <a:endParaRPr lang="zh-CN" altLang="en-US" sz="1000" b="0" dirty="0"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挑战既定认知</a:t>
                      </a:r>
                      <a:br>
                        <a:rPr lang="zh-CN" altLang="en-US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</a:br>
                      <a:r>
                        <a:rPr lang="zh-CN" altLang="en-US" sz="10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深化主题内涵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778436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CCE4D3B0-0296-E9D0-0890-0146F8E94BAF}"/>
              </a:ext>
            </a:extLst>
          </p:cNvPr>
          <p:cNvSpPr txBox="1"/>
          <p:nvPr/>
        </p:nvSpPr>
        <p:spPr>
          <a:xfrm>
            <a:off x="5753100" y="2647000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2.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体裁差异与性别模式​</a:t>
            </a: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​悲剧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/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非喜剧​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创新性呈​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​层级化分布​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​（男性主导，如哈姆雷特、麦克白）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网络脆弱：核心角色失败导致叙事崩溃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​喜剧​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创新性呈​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​环形分布​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​（女性角色更创新，如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《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皆大欢喜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罗莎琳德）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网络抗毁性强：多重路径维持信息流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​数据支撑​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14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部喜剧中，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部女性创新性最高（图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algn="l" fontAlgn="base"/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3.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创新性动态规律​</a:t>
            </a:r>
            <a:r>
              <a:rPr lang="zh-CN" altLang="en-US" sz="12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​抽象 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vs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具体​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  <a:b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</a:b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抽象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诗性台词创新性更高（如奥赛罗结局台词：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"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贞洁的星辰啊，莫让我向你们说出它的名字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"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​权力操控​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  <a:b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</a:b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伊阿古（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《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奥赛罗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）通过​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​语言控制​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​使他人重复自己台词（例：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"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人应当表里如一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" → 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奥赛罗重复）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51C3087-6BEF-3C55-2CF9-DA98A6D312B6}"/>
              </a:ext>
            </a:extLst>
          </p:cNvPr>
          <p:cNvSpPr txBox="1"/>
          <p:nvPr/>
        </p:nvSpPr>
        <p:spPr>
          <a:xfrm>
            <a:off x="5753100" y="5426960"/>
            <a:ext cx="64897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400"/>
              </a:lnSpc>
            </a:pPr>
            <a:r>
              <a:rPr lang="zh-CN" altLang="en-US" sz="1200" b="1" i="0" dirty="0">
                <a:solidFill>
                  <a:srgbClr val="FF0000"/>
                </a:solidFill>
                <a:effectLst/>
                <a:latin typeface="inherit"/>
                <a:ea typeface="PingFang SC" panose="020B0400000000000000" pitchFamily="34" charset="-122"/>
              </a:rPr>
              <a:t>理论贡献​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​提出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"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语义差异</a:t>
            </a:r>
            <a:r>
              <a:rPr lang="en-US" altLang="zh-CN" sz="1200" b="1" i="0" dirty="0">
                <a:effectLst/>
                <a:latin typeface="inherit"/>
                <a:ea typeface="PingFang SC" panose="020B0400000000000000" pitchFamily="34" charset="-122"/>
              </a:rPr>
              <a:t>"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驱动创新​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  <a:b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</a:b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台词创新性取决于其与先前话语的​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​语义距离​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​（非词汇重复），通过句嵌入量化实现。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​构建新型人物网络​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  <a:b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</a:b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突破传统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"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共现网络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"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，用 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</a:t>
            </a:r>
            <a:r>
              <a:rPr lang="en" altLang="zh-CN" sz="1200" b="1" i="0" dirty="0">
                <a:effectLst/>
                <a:latin typeface="inherit"/>
                <a:ea typeface="PingFang SC" panose="020B0400000000000000" pitchFamily="34" charset="-122"/>
              </a:rPr>
              <a:t>MCS 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定向关系​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​揭示信息流动方向。</a:t>
            </a:r>
          </a:p>
          <a:p>
            <a:pPr algn="l" fontAlgn="base">
              <a:buFont typeface="+mj-lt"/>
              <a:buAutoNum type="arabicPeriod"/>
            </a:pP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r>
              <a:rPr lang="zh-CN" altLang="en-US" sz="1200" b="1" i="0" dirty="0">
                <a:effectLst/>
                <a:latin typeface="inherit"/>
                <a:ea typeface="PingFang SC" panose="020B0400000000000000" pitchFamily="34" charset="-122"/>
              </a:rPr>
              <a:t>​修正莎士比亚性别表征认知​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  <a:b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</a:b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证明喜剧中女性角色是核心创新者，挑战悲剧男性中心的叙事模式。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6344AF-AA21-69DF-9A28-ABE51E9CC749}"/>
              </a:ext>
            </a:extLst>
          </p:cNvPr>
          <p:cNvSpPr txBox="1"/>
          <p:nvPr/>
        </p:nvSpPr>
        <p:spPr>
          <a:xfrm>
            <a:off x="0" y="6360693"/>
            <a:ext cx="4187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表达​</a:t>
            </a:r>
            <a:r>
              <a:rPr lang="zh-CN" altLang="en-US" sz="14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​质疑​</a:t>
            </a: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​或​</a:t>
            </a:r>
            <a:r>
              <a:rPr lang="zh-CN" altLang="en-US" sz="14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​情感​</a:t>
            </a: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​时创新性高</a:t>
            </a:r>
            <a:r>
              <a:rPr lang="zh-CN" altLang="en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；</a:t>
            </a: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表达​</a:t>
            </a:r>
            <a:r>
              <a:rPr lang="zh-CN" altLang="en-US" sz="1400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​顺从​</a:t>
            </a:r>
            <a:r>
              <a:rPr lang="zh-CN" altLang="en-US" sz="14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​时创新性低</a:t>
            </a:r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C193F9-8B36-D257-0947-2C7D57F688F8}"/>
              </a:ext>
            </a:extLst>
          </p:cNvPr>
          <p:cNvSpPr txBox="1"/>
          <p:nvPr/>
        </p:nvSpPr>
        <p:spPr>
          <a:xfrm>
            <a:off x="-25400" y="6582648"/>
            <a:ext cx="47941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zh-CN" altLang="en-US" sz="1600" b="0" i="0" dirty="0">
                <a:solidFill>
                  <a:schemeClr val="accent2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启发：不同贤孝相同位置角色行为</a:t>
            </a:r>
            <a:r>
              <a:rPr lang="en-US" altLang="zh-CN" sz="1600" b="0" i="0" dirty="0">
                <a:solidFill>
                  <a:schemeClr val="accent2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lang="zh-CN" altLang="en-US" sz="1600" b="0" i="0" dirty="0">
                <a:solidFill>
                  <a:schemeClr val="accent2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语言相似度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07F49-7866-56FE-ADF2-60A77EF79C64}"/>
              </a:ext>
            </a:extLst>
          </p:cNvPr>
          <p:cNvGrpSpPr/>
          <p:nvPr/>
        </p:nvGrpSpPr>
        <p:grpSpPr>
          <a:xfrm>
            <a:off x="142917" y="-609270"/>
            <a:ext cx="3218877" cy="1038951"/>
            <a:chOff x="1386" y="-239"/>
            <a:chExt cx="5069" cy="1636"/>
          </a:xfrm>
        </p:grpSpPr>
        <p:sp>
          <p:nvSpPr>
            <p:cNvPr id="6" name="TextBox 113">
              <a:extLst>
                <a:ext uri="{FF2B5EF4-FFF2-40B4-BE49-F238E27FC236}">
                  <a16:creationId xmlns:a16="http://schemas.microsoft.com/office/drawing/2014/main" id="{0B631CE0-55DF-AB67-5C8E-0D7B7E9D368B}"/>
                </a:ext>
              </a:extLst>
            </p:cNvPr>
            <p:cNvSpPr txBox="1"/>
            <p:nvPr/>
          </p:nvSpPr>
          <p:spPr>
            <a:xfrm>
              <a:off x="2327" y="-239"/>
              <a:ext cx="4128" cy="1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920"/>
                </a:lnSpc>
              </a:pPr>
              <a:r>
                <a:rPr lang="zh-CN" altLang="en-US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计算文学相关论文 </a:t>
              </a:r>
              <a:r>
                <a:rPr lang="en-US" altLang="zh-CN" sz="2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5</a:t>
              </a:r>
              <a:endParaRPr lang="zh-CN" altLang="en-US" sz="2000" dirty="0">
                <a:solidFill>
                  <a:srgbClr val="004AA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pic>
          <p:nvPicPr>
            <p:cNvPr id="8" name="图片 136" descr="仅校徽">
              <a:extLst>
                <a:ext uri="{FF2B5EF4-FFF2-40B4-BE49-F238E27FC236}">
                  <a16:creationId xmlns:a16="http://schemas.microsoft.com/office/drawing/2014/main" id="{505E0256-05FA-A36E-F558-8A71A9C6B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6" y="782"/>
              <a:ext cx="615" cy="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0767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14913</Words>
  <Application>Microsoft Macintosh PowerPoint</Application>
  <PresentationFormat>宽屏</PresentationFormat>
  <Paragraphs>1702</Paragraphs>
  <Slides>28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等线</vt:lpstr>
      <vt:lpstr>等线 Light</vt:lpstr>
      <vt:lpstr>微软雅黑</vt:lpstr>
      <vt:lpstr>微软雅黑</vt:lpstr>
      <vt:lpstr>FiraSans-Medium</vt:lpstr>
      <vt:lpstr>FiraSans-Regular</vt:lpstr>
      <vt:lpstr>inherit</vt:lpstr>
      <vt:lpstr>KaTeX_Main</vt:lpstr>
      <vt:lpstr>PingFang SC</vt:lpstr>
      <vt:lpstr>Proxima Nova</vt:lpstr>
      <vt:lpstr>Arial</vt:lpstr>
      <vt:lpstr>Menlo</vt:lpstr>
      <vt:lpstr>Office 主题​​</vt:lpstr>
      <vt:lpstr>计算文学之 贤孝研究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Yuqi Zhang</dc:creator>
  <cp:lastModifiedBy>Yuqi Zhang</cp:lastModifiedBy>
  <cp:revision>3</cp:revision>
  <dcterms:created xsi:type="dcterms:W3CDTF">2025-06-17T02:56:17Z</dcterms:created>
  <dcterms:modified xsi:type="dcterms:W3CDTF">2025-06-23T09:06:38Z</dcterms:modified>
</cp:coreProperties>
</file>